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296" r:id="rId2"/>
    <p:sldId id="617" r:id="rId3"/>
    <p:sldId id="646" r:id="rId4"/>
    <p:sldId id="600" r:id="rId5"/>
    <p:sldId id="285" r:id="rId6"/>
    <p:sldId id="638" r:id="rId7"/>
    <p:sldId id="630" r:id="rId8"/>
    <p:sldId id="636" r:id="rId9"/>
    <p:sldId id="631" r:id="rId10"/>
    <p:sldId id="274" r:id="rId11"/>
    <p:sldId id="641" r:id="rId12"/>
    <p:sldId id="642" r:id="rId13"/>
    <p:sldId id="643" r:id="rId14"/>
    <p:sldId id="645" r:id="rId15"/>
    <p:sldId id="282" r:id="rId16"/>
    <p:sldId id="618"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4B580"/>
    <a:srgbClr val="FFF20A"/>
    <a:srgbClr val="E7E841"/>
    <a:srgbClr val="4D4D4D"/>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683" autoAdjust="0"/>
    <p:restoredTop sz="75799"/>
  </p:normalViewPr>
  <p:slideViewPr>
    <p:cSldViewPr snapToGrid="0">
      <p:cViewPr varScale="1">
        <p:scale>
          <a:sx n="80" d="100"/>
          <a:sy n="80" d="100"/>
        </p:scale>
        <p:origin x="2632" y="184"/>
      </p:cViewPr>
      <p:guideLst/>
    </p:cSldViewPr>
  </p:slideViewPr>
  <p:notesTextViewPr>
    <p:cViewPr>
      <p:scale>
        <a:sx n="1" d="1"/>
        <a:sy n="1" d="1"/>
      </p:scale>
      <p:origin x="0" y="0"/>
    </p:cViewPr>
  </p:notesTextViewPr>
  <p:sorterViewPr>
    <p:cViewPr>
      <p:scale>
        <a:sx n="170" d="100"/>
        <a:sy n="17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_rels/data2.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s>
</file>

<file path=ppt/diagrams/_rels/data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s>
</file>

<file path=ppt/diagrams/_rels/drawing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861C6140-3E8F-AF4B-B3DD-75FC891B84F7}" type="doc">
      <dgm:prSet loTypeId="urn:microsoft.com/office/officeart/2005/8/layout/process1" loCatId="" qsTypeId="urn:microsoft.com/office/officeart/2005/8/quickstyle/simple1" qsCatId="simple" csTypeId="urn:microsoft.com/office/officeart/2005/8/colors/accent1_2" csCatId="accent1" phldr="1"/>
      <dgm:spPr/>
      <dgm:t>
        <a:bodyPr/>
        <a:lstStyle/>
        <a:p>
          <a:endParaRPr lang="en-US"/>
        </a:p>
      </dgm:t>
    </dgm:pt>
    <dgm:pt modelId="{D623C061-5C44-2E4D-B32C-80A83887374A}">
      <dgm:prSet phldrT="[Text]" custT="1"/>
      <dgm:spPr>
        <a:solidFill>
          <a:schemeClr val="accent2">
            <a:lumMod val="75000"/>
          </a:schemeClr>
        </a:solidFill>
      </dgm:spPr>
      <dgm:t>
        <a:bodyPr/>
        <a:lstStyle/>
        <a:p>
          <a:r>
            <a:rPr lang="en-US" sz="1500" dirty="0"/>
            <a:t>March 11 -  COVID-19 in Arkansas</a:t>
          </a:r>
        </a:p>
        <a:p>
          <a:r>
            <a:rPr lang="en-US" sz="1500" dirty="0"/>
            <a:t>March 12 - 1-800 Hotline live &amp; regular classes disbanded</a:t>
          </a:r>
        </a:p>
        <a:p>
          <a:r>
            <a:rPr lang="en-US" sz="1500" dirty="0"/>
            <a:t>March 14 - Call Center opened</a:t>
          </a:r>
        </a:p>
      </dgm:t>
    </dgm:pt>
    <dgm:pt modelId="{C791230D-ADC1-064C-8F89-284DC39CB47C}" type="parTrans" cxnId="{4346B9DA-EBA4-F54A-AC69-A74A063794EC}">
      <dgm:prSet/>
      <dgm:spPr/>
      <dgm:t>
        <a:bodyPr/>
        <a:lstStyle/>
        <a:p>
          <a:endParaRPr lang="en-US"/>
        </a:p>
      </dgm:t>
    </dgm:pt>
    <dgm:pt modelId="{D045B35B-6466-6344-986C-677CDB8A6B0B}" type="sibTrans" cxnId="{4346B9DA-EBA4-F54A-AC69-A74A063794EC}">
      <dgm:prSet/>
      <dgm:spPr>
        <a:solidFill>
          <a:schemeClr val="accent1">
            <a:lumMod val="50000"/>
          </a:schemeClr>
        </a:solidFill>
      </dgm:spPr>
      <dgm:t>
        <a:bodyPr/>
        <a:lstStyle/>
        <a:p>
          <a:endParaRPr lang="en-US"/>
        </a:p>
      </dgm:t>
    </dgm:pt>
    <dgm:pt modelId="{537A4813-F451-D245-A7B1-3E539EB38427}">
      <dgm:prSet phldrT="[Text]" custT="1"/>
      <dgm:spPr/>
      <dgm:t>
        <a:bodyPr/>
        <a:lstStyle/>
        <a:p>
          <a:r>
            <a:rPr lang="en-US" sz="1500" dirty="0"/>
            <a:t>March 24 – begin sim development</a:t>
          </a:r>
        </a:p>
        <a:p>
          <a:r>
            <a:rPr lang="en-US" sz="1500" dirty="0"/>
            <a:t>April 13 – Pilot sim delivery </a:t>
          </a:r>
        </a:p>
        <a:p>
          <a:r>
            <a:rPr lang="en-US" sz="1500" dirty="0"/>
            <a:t>April 23 and 30 – repeat delivery</a:t>
          </a:r>
        </a:p>
      </dgm:t>
    </dgm:pt>
    <dgm:pt modelId="{C6A227BC-D366-0348-8200-BADCD7C9FE22}" type="parTrans" cxnId="{5DF7483D-DF48-C54A-8227-62CE4EADB221}">
      <dgm:prSet/>
      <dgm:spPr/>
      <dgm:t>
        <a:bodyPr/>
        <a:lstStyle/>
        <a:p>
          <a:endParaRPr lang="en-US"/>
        </a:p>
      </dgm:t>
    </dgm:pt>
    <dgm:pt modelId="{3DF844AB-28B5-3447-B99D-2F084E333301}" type="sibTrans" cxnId="{5DF7483D-DF48-C54A-8227-62CE4EADB221}">
      <dgm:prSet/>
      <dgm:spPr>
        <a:solidFill>
          <a:schemeClr val="accent1">
            <a:lumMod val="50000"/>
          </a:schemeClr>
        </a:solidFill>
      </dgm:spPr>
      <dgm:t>
        <a:bodyPr/>
        <a:lstStyle/>
        <a:p>
          <a:endParaRPr lang="en-US"/>
        </a:p>
      </dgm:t>
    </dgm:pt>
    <dgm:pt modelId="{7112974A-BCD7-474F-940E-0C5F442DDDC0}">
      <dgm:prSet phldrT="[Text]" custT="1"/>
      <dgm:spPr>
        <a:solidFill>
          <a:srgbClr val="A4B580"/>
        </a:solidFill>
      </dgm:spPr>
      <dgm:t>
        <a:bodyPr/>
        <a:lstStyle/>
        <a:p>
          <a:r>
            <a:rPr lang="en-US" sz="1500" dirty="0"/>
            <a:t>Current: Under revision for current testing/triage recommendations; planned for fall sim training sessions</a:t>
          </a:r>
        </a:p>
      </dgm:t>
    </dgm:pt>
    <dgm:pt modelId="{A50979D4-5EC3-EC4B-ADE5-779A48364342}" type="parTrans" cxnId="{56780BEF-CE0F-1E4B-9F93-1EEFE7CBA781}">
      <dgm:prSet/>
      <dgm:spPr/>
      <dgm:t>
        <a:bodyPr/>
        <a:lstStyle/>
        <a:p>
          <a:endParaRPr lang="en-US"/>
        </a:p>
      </dgm:t>
    </dgm:pt>
    <dgm:pt modelId="{338F9F29-E816-7F46-B477-5D544A9F5783}" type="sibTrans" cxnId="{56780BEF-CE0F-1E4B-9F93-1EEFE7CBA781}">
      <dgm:prSet/>
      <dgm:spPr/>
      <dgm:t>
        <a:bodyPr/>
        <a:lstStyle/>
        <a:p>
          <a:endParaRPr lang="en-US"/>
        </a:p>
      </dgm:t>
    </dgm:pt>
    <dgm:pt modelId="{DAF0EF55-9871-AC4B-BDBB-44B3C5D2081B}" type="pres">
      <dgm:prSet presAssocID="{861C6140-3E8F-AF4B-B3DD-75FC891B84F7}" presName="Name0" presStyleCnt="0">
        <dgm:presLayoutVars>
          <dgm:dir/>
          <dgm:resizeHandles val="exact"/>
        </dgm:presLayoutVars>
      </dgm:prSet>
      <dgm:spPr/>
    </dgm:pt>
    <dgm:pt modelId="{E481E11D-5116-FA49-A2DA-E45B18C4593D}" type="pres">
      <dgm:prSet presAssocID="{D623C061-5C44-2E4D-B32C-80A83887374A}" presName="node" presStyleLbl="node1" presStyleIdx="0" presStyleCnt="3" custScaleX="387576">
        <dgm:presLayoutVars>
          <dgm:bulletEnabled val="1"/>
        </dgm:presLayoutVars>
      </dgm:prSet>
      <dgm:spPr/>
    </dgm:pt>
    <dgm:pt modelId="{AA922582-D344-0843-A846-7369F29DF778}" type="pres">
      <dgm:prSet presAssocID="{D045B35B-6466-6344-986C-677CDB8A6B0B}" presName="sibTrans" presStyleLbl="sibTrans2D1" presStyleIdx="0" presStyleCnt="2"/>
      <dgm:spPr/>
    </dgm:pt>
    <dgm:pt modelId="{C9194F6A-C544-5F4D-8D60-1796697DFC2B}" type="pres">
      <dgm:prSet presAssocID="{D045B35B-6466-6344-986C-677CDB8A6B0B}" presName="connectorText" presStyleLbl="sibTrans2D1" presStyleIdx="0" presStyleCnt="2"/>
      <dgm:spPr/>
    </dgm:pt>
    <dgm:pt modelId="{65B5626F-AFAD-6342-B2ED-4EB20766A204}" type="pres">
      <dgm:prSet presAssocID="{537A4813-F451-D245-A7B1-3E539EB38427}" presName="node" presStyleLbl="node1" presStyleIdx="1" presStyleCnt="3" custScaleX="405308">
        <dgm:presLayoutVars>
          <dgm:bulletEnabled val="1"/>
        </dgm:presLayoutVars>
      </dgm:prSet>
      <dgm:spPr/>
    </dgm:pt>
    <dgm:pt modelId="{1EAEFDD3-A22B-8344-B4EB-BBAE21D0A31D}" type="pres">
      <dgm:prSet presAssocID="{3DF844AB-28B5-3447-B99D-2F084E333301}" presName="sibTrans" presStyleLbl="sibTrans2D1" presStyleIdx="1" presStyleCnt="2"/>
      <dgm:spPr/>
    </dgm:pt>
    <dgm:pt modelId="{7494181E-75A9-2C49-B009-70630261AFE6}" type="pres">
      <dgm:prSet presAssocID="{3DF844AB-28B5-3447-B99D-2F084E333301}" presName="connectorText" presStyleLbl="sibTrans2D1" presStyleIdx="1" presStyleCnt="2"/>
      <dgm:spPr/>
    </dgm:pt>
    <dgm:pt modelId="{38C02203-4E26-5C4B-84F2-793F219BA8C2}" type="pres">
      <dgm:prSet presAssocID="{7112974A-BCD7-474F-940E-0C5F442DDDC0}" presName="node" presStyleLbl="node1" presStyleIdx="2" presStyleCnt="3" custScaleX="357084">
        <dgm:presLayoutVars>
          <dgm:bulletEnabled val="1"/>
        </dgm:presLayoutVars>
      </dgm:prSet>
      <dgm:spPr/>
    </dgm:pt>
  </dgm:ptLst>
  <dgm:cxnLst>
    <dgm:cxn modelId="{DF591827-F170-BA49-B9A9-A57F1D98ACAE}" type="presOf" srcId="{7112974A-BCD7-474F-940E-0C5F442DDDC0}" destId="{38C02203-4E26-5C4B-84F2-793F219BA8C2}" srcOrd="0" destOrd="0" presId="urn:microsoft.com/office/officeart/2005/8/layout/process1"/>
    <dgm:cxn modelId="{5DF7483D-DF48-C54A-8227-62CE4EADB221}" srcId="{861C6140-3E8F-AF4B-B3DD-75FC891B84F7}" destId="{537A4813-F451-D245-A7B1-3E539EB38427}" srcOrd="1" destOrd="0" parTransId="{C6A227BC-D366-0348-8200-BADCD7C9FE22}" sibTransId="{3DF844AB-28B5-3447-B99D-2F084E333301}"/>
    <dgm:cxn modelId="{CD6B296D-ABC5-1244-81BC-73B9150DE214}" type="presOf" srcId="{861C6140-3E8F-AF4B-B3DD-75FC891B84F7}" destId="{DAF0EF55-9871-AC4B-BDBB-44B3C5D2081B}" srcOrd="0" destOrd="0" presId="urn:microsoft.com/office/officeart/2005/8/layout/process1"/>
    <dgm:cxn modelId="{8D1FDB8D-1F37-AD44-B69F-B65131711C89}" type="presOf" srcId="{537A4813-F451-D245-A7B1-3E539EB38427}" destId="{65B5626F-AFAD-6342-B2ED-4EB20766A204}" srcOrd="0" destOrd="0" presId="urn:microsoft.com/office/officeart/2005/8/layout/process1"/>
    <dgm:cxn modelId="{51D4E790-8738-B54A-9D08-F575275BE055}" type="presOf" srcId="{3DF844AB-28B5-3447-B99D-2F084E333301}" destId="{7494181E-75A9-2C49-B009-70630261AFE6}" srcOrd="1" destOrd="0" presId="urn:microsoft.com/office/officeart/2005/8/layout/process1"/>
    <dgm:cxn modelId="{26ACC0C9-79FC-A247-8504-837A9AED79E7}" type="presOf" srcId="{D045B35B-6466-6344-986C-677CDB8A6B0B}" destId="{C9194F6A-C544-5F4D-8D60-1796697DFC2B}" srcOrd="1" destOrd="0" presId="urn:microsoft.com/office/officeart/2005/8/layout/process1"/>
    <dgm:cxn modelId="{167229D6-919A-964B-84F7-46E6430E5E63}" type="presOf" srcId="{D045B35B-6466-6344-986C-677CDB8A6B0B}" destId="{AA922582-D344-0843-A846-7369F29DF778}" srcOrd="0" destOrd="0" presId="urn:microsoft.com/office/officeart/2005/8/layout/process1"/>
    <dgm:cxn modelId="{4346B9DA-EBA4-F54A-AC69-A74A063794EC}" srcId="{861C6140-3E8F-AF4B-B3DD-75FC891B84F7}" destId="{D623C061-5C44-2E4D-B32C-80A83887374A}" srcOrd="0" destOrd="0" parTransId="{C791230D-ADC1-064C-8F89-284DC39CB47C}" sibTransId="{D045B35B-6466-6344-986C-677CDB8A6B0B}"/>
    <dgm:cxn modelId="{57023BDC-23B0-8941-9F48-D546417A2902}" type="presOf" srcId="{D623C061-5C44-2E4D-B32C-80A83887374A}" destId="{E481E11D-5116-FA49-A2DA-E45B18C4593D}" srcOrd="0" destOrd="0" presId="urn:microsoft.com/office/officeart/2005/8/layout/process1"/>
    <dgm:cxn modelId="{56780BEF-CE0F-1E4B-9F93-1EEFE7CBA781}" srcId="{861C6140-3E8F-AF4B-B3DD-75FC891B84F7}" destId="{7112974A-BCD7-474F-940E-0C5F442DDDC0}" srcOrd="2" destOrd="0" parTransId="{A50979D4-5EC3-EC4B-ADE5-779A48364342}" sibTransId="{338F9F29-E816-7F46-B477-5D544A9F5783}"/>
    <dgm:cxn modelId="{E7F2FFF1-8599-6148-BFBD-5C0C1E84D46E}" type="presOf" srcId="{3DF844AB-28B5-3447-B99D-2F084E333301}" destId="{1EAEFDD3-A22B-8344-B4EB-BBAE21D0A31D}" srcOrd="0" destOrd="0" presId="urn:microsoft.com/office/officeart/2005/8/layout/process1"/>
    <dgm:cxn modelId="{E2437D09-C5BB-2547-8C59-4A3941DB3C81}" type="presParOf" srcId="{DAF0EF55-9871-AC4B-BDBB-44B3C5D2081B}" destId="{E481E11D-5116-FA49-A2DA-E45B18C4593D}" srcOrd="0" destOrd="0" presId="urn:microsoft.com/office/officeart/2005/8/layout/process1"/>
    <dgm:cxn modelId="{8904938B-092B-9F42-867D-FE81DE4D2B7D}" type="presParOf" srcId="{DAF0EF55-9871-AC4B-BDBB-44B3C5D2081B}" destId="{AA922582-D344-0843-A846-7369F29DF778}" srcOrd="1" destOrd="0" presId="urn:microsoft.com/office/officeart/2005/8/layout/process1"/>
    <dgm:cxn modelId="{37291253-72FC-8549-9506-B7A20449F807}" type="presParOf" srcId="{AA922582-D344-0843-A846-7369F29DF778}" destId="{C9194F6A-C544-5F4D-8D60-1796697DFC2B}" srcOrd="0" destOrd="0" presId="urn:microsoft.com/office/officeart/2005/8/layout/process1"/>
    <dgm:cxn modelId="{7D079217-79C5-AA4E-A793-C3F5B4817FB0}" type="presParOf" srcId="{DAF0EF55-9871-AC4B-BDBB-44B3C5D2081B}" destId="{65B5626F-AFAD-6342-B2ED-4EB20766A204}" srcOrd="2" destOrd="0" presId="urn:microsoft.com/office/officeart/2005/8/layout/process1"/>
    <dgm:cxn modelId="{06BA6281-79AC-984F-A4C6-EA46A541FEB6}" type="presParOf" srcId="{DAF0EF55-9871-AC4B-BDBB-44B3C5D2081B}" destId="{1EAEFDD3-A22B-8344-B4EB-BBAE21D0A31D}" srcOrd="3" destOrd="0" presId="urn:microsoft.com/office/officeart/2005/8/layout/process1"/>
    <dgm:cxn modelId="{53063588-77A9-1D47-B34C-1F1501389860}" type="presParOf" srcId="{1EAEFDD3-A22B-8344-B4EB-BBAE21D0A31D}" destId="{7494181E-75A9-2C49-B009-70630261AFE6}" srcOrd="0" destOrd="0" presId="urn:microsoft.com/office/officeart/2005/8/layout/process1"/>
    <dgm:cxn modelId="{61316488-48EA-F149-A37A-797F43B85E6D}" type="presParOf" srcId="{DAF0EF55-9871-AC4B-BDBB-44B3C5D2081B}" destId="{38C02203-4E26-5C4B-84F2-793F219BA8C2}"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B4E556-8A55-4333-BAE7-2B3AA3D7A36D}"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6E3229F2-1F58-4641-A8F7-6A8E13416416}">
      <dgm:prSet custT="1"/>
      <dgm:spPr/>
      <dgm:t>
        <a:bodyPr/>
        <a:lstStyle/>
        <a:p>
          <a:pPr>
            <a:lnSpc>
              <a:spcPct val="100000"/>
            </a:lnSpc>
            <a:defRPr cap="all"/>
          </a:pPr>
          <a:r>
            <a:rPr lang="en-US" sz="1600" dirty="0"/>
            <a:t>3 sim sessions</a:t>
          </a:r>
        </a:p>
        <a:p>
          <a:pPr>
            <a:lnSpc>
              <a:spcPct val="100000"/>
            </a:lnSpc>
            <a:defRPr cap="all"/>
          </a:pPr>
          <a:r>
            <a:rPr lang="en-US" sz="1600" dirty="0"/>
            <a:t>75 min each</a:t>
          </a:r>
        </a:p>
        <a:p>
          <a:pPr>
            <a:lnSpc>
              <a:spcPct val="100000"/>
            </a:lnSpc>
            <a:defRPr cap="all"/>
          </a:pPr>
          <a:r>
            <a:rPr lang="en-US" sz="1600" dirty="0"/>
            <a:t>UP TO 20 STUDENTS/ SESSION-</a:t>
          </a:r>
          <a:r>
            <a:rPr lang="en-US" sz="1600" dirty="0" err="1"/>
            <a:t>sp</a:t>
          </a:r>
          <a:r>
            <a:rPr lang="en-US" sz="1600" dirty="0"/>
            <a:t> encounter</a:t>
          </a:r>
        </a:p>
      </dgm:t>
    </dgm:pt>
    <dgm:pt modelId="{3145DAA0-454A-42AB-9774-BCACFD88813C}" type="parTrans" cxnId="{3160A040-600B-4330-809C-F36089603645}">
      <dgm:prSet/>
      <dgm:spPr/>
      <dgm:t>
        <a:bodyPr/>
        <a:lstStyle/>
        <a:p>
          <a:endParaRPr lang="en-US" sz="1600"/>
        </a:p>
      </dgm:t>
    </dgm:pt>
    <dgm:pt modelId="{E4BBE8FE-BDC2-4D67-B8D5-34095210D29F}" type="sibTrans" cxnId="{3160A040-600B-4330-809C-F36089603645}">
      <dgm:prSet/>
      <dgm:spPr/>
      <dgm:t>
        <a:bodyPr/>
        <a:lstStyle/>
        <a:p>
          <a:endParaRPr lang="en-US" sz="1600"/>
        </a:p>
      </dgm:t>
    </dgm:pt>
    <dgm:pt modelId="{920CE4D4-4A29-4C6C-8EF4-B6583A779616}">
      <dgm:prSet custT="1"/>
      <dgm:spPr/>
      <dgm:t>
        <a:bodyPr/>
        <a:lstStyle/>
        <a:p>
          <a:pPr>
            <a:lnSpc>
              <a:spcPct val="100000"/>
            </a:lnSpc>
            <a:defRPr cap="all"/>
          </a:pPr>
          <a:r>
            <a:rPr lang="en-US" sz="1600" dirty="0"/>
            <a:t>Pre questionnaire</a:t>
          </a:r>
        </a:p>
        <a:p>
          <a:pPr>
            <a:lnSpc>
              <a:spcPct val="100000"/>
            </a:lnSpc>
            <a:defRPr cap="all"/>
          </a:pPr>
          <a:r>
            <a:rPr lang="en-US" sz="1600" dirty="0"/>
            <a:t>Sim orientation</a:t>
          </a:r>
        </a:p>
        <a:p>
          <a:pPr>
            <a:lnSpc>
              <a:spcPct val="100000"/>
            </a:lnSpc>
            <a:defRPr cap="all"/>
          </a:pPr>
          <a:r>
            <a:rPr lang="en-US" sz="1600" dirty="0"/>
            <a:t>CALL CENTER ORIENTATION &amp; KEY CONSIDERATIONS</a:t>
          </a:r>
        </a:p>
      </dgm:t>
    </dgm:pt>
    <dgm:pt modelId="{8AFB1048-9BB2-4F2F-B58D-9EBB0025AF06}" type="parTrans" cxnId="{16C9D7DB-48DA-4A72-B3C7-695388A54B94}">
      <dgm:prSet/>
      <dgm:spPr/>
      <dgm:t>
        <a:bodyPr/>
        <a:lstStyle/>
        <a:p>
          <a:endParaRPr lang="en-US" sz="1600"/>
        </a:p>
      </dgm:t>
    </dgm:pt>
    <dgm:pt modelId="{95C7F3CA-7058-4C3F-B626-6BE799EBB3B4}" type="sibTrans" cxnId="{16C9D7DB-48DA-4A72-B3C7-695388A54B94}">
      <dgm:prSet/>
      <dgm:spPr/>
      <dgm:t>
        <a:bodyPr/>
        <a:lstStyle/>
        <a:p>
          <a:endParaRPr lang="en-US" sz="1600"/>
        </a:p>
      </dgm:t>
    </dgm:pt>
    <dgm:pt modelId="{2DBE8CD1-98FD-4AE7-B843-A3DC95E3E79E}">
      <dgm:prSet custT="1"/>
      <dgm:spPr/>
      <dgm:t>
        <a:bodyPr/>
        <a:lstStyle/>
        <a:p>
          <a:pPr>
            <a:lnSpc>
              <a:spcPct val="100000"/>
            </a:lnSpc>
            <a:defRPr cap="all"/>
          </a:pPr>
          <a:r>
            <a:rPr lang="en-US" sz="1600" dirty="0"/>
            <a:t>Post Questionnaire Administered</a:t>
          </a:r>
        </a:p>
      </dgm:t>
    </dgm:pt>
    <dgm:pt modelId="{CA60ADB3-080B-4F37-AD0B-57B48CCD9A13}" type="parTrans" cxnId="{B3D348A0-343F-488C-9AFD-EEFF8C3B4AB2}">
      <dgm:prSet/>
      <dgm:spPr/>
      <dgm:t>
        <a:bodyPr/>
        <a:lstStyle/>
        <a:p>
          <a:endParaRPr lang="en-US" sz="1600"/>
        </a:p>
      </dgm:t>
    </dgm:pt>
    <dgm:pt modelId="{135C1216-DF04-431E-AC51-682EEA4444A0}" type="sibTrans" cxnId="{B3D348A0-343F-488C-9AFD-EEFF8C3B4AB2}">
      <dgm:prSet/>
      <dgm:spPr/>
      <dgm:t>
        <a:bodyPr/>
        <a:lstStyle/>
        <a:p>
          <a:endParaRPr lang="en-US" sz="1600"/>
        </a:p>
      </dgm:t>
    </dgm:pt>
    <dgm:pt modelId="{F7B87CC0-2484-43C1-9AE9-F1D98C1FACBA}">
      <dgm:prSet custT="1"/>
      <dgm:spPr/>
      <dgm:t>
        <a:bodyPr/>
        <a:lstStyle/>
        <a:p>
          <a:pPr>
            <a:lnSpc>
              <a:spcPct val="100000"/>
            </a:lnSpc>
            <a:defRPr cap="all"/>
          </a:pPr>
          <a:r>
            <a:rPr lang="en-US" sz="1600" dirty="0"/>
            <a:t>SCRIPT REVIEW AND TEAM PLANNING (15 MIN)</a:t>
          </a:r>
        </a:p>
        <a:p>
          <a:pPr>
            <a:lnSpc>
              <a:spcPct val="100000"/>
            </a:lnSpc>
            <a:defRPr cap="all"/>
          </a:pPr>
          <a:r>
            <a:rPr lang="en-US" sz="1600" dirty="0"/>
            <a:t>SP ENCOUNTERS (3 CALLS X 5 MIN) </a:t>
          </a:r>
        </a:p>
      </dgm:t>
    </dgm:pt>
    <dgm:pt modelId="{A3525BBC-0960-447E-93F1-751249A92AAF}" type="parTrans" cxnId="{1A698F82-1AAF-4BE5-9E05-48CB57E681DB}">
      <dgm:prSet/>
      <dgm:spPr/>
      <dgm:t>
        <a:bodyPr/>
        <a:lstStyle/>
        <a:p>
          <a:endParaRPr lang="en-US" sz="1600"/>
        </a:p>
      </dgm:t>
    </dgm:pt>
    <dgm:pt modelId="{5258C4E6-BE90-4810-B204-8F9ED616C672}" type="sibTrans" cxnId="{1A698F82-1AAF-4BE5-9E05-48CB57E681DB}">
      <dgm:prSet/>
      <dgm:spPr/>
      <dgm:t>
        <a:bodyPr/>
        <a:lstStyle/>
        <a:p>
          <a:endParaRPr lang="en-US" sz="1600"/>
        </a:p>
      </dgm:t>
    </dgm:pt>
    <dgm:pt modelId="{266F33FB-6E01-D841-A55F-DEB2B7E2B50D}">
      <dgm:prSet custT="1"/>
      <dgm:spPr/>
      <dgm:t>
        <a:bodyPr/>
        <a:lstStyle/>
        <a:p>
          <a:pPr>
            <a:lnSpc>
              <a:spcPct val="100000"/>
            </a:lnSpc>
            <a:defRPr cap="all"/>
          </a:pPr>
          <a:r>
            <a:rPr lang="en-US" sz="1600" dirty="0"/>
            <a:t>DEBRIEFING</a:t>
          </a:r>
        </a:p>
      </dgm:t>
    </dgm:pt>
    <dgm:pt modelId="{68F31BE4-C784-5445-80EF-75A3BB6E05F1}" type="parTrans" cxnId="{614101DA-B68A-8847-BBA1-DB563A9169FD}">
      <dgm:prSet/>
      <dgm:spPr/>
      <dgm:t>
        <a:bodyPr/>
        <a:lstStyle/>
        <a:p>
          <a:endParaRPr lang="en-US" sz="1600"/>
        </a:p>
      </dgm:t>
    </dgm:pt>
    <dgm:pt modelId="{BF7907D6-111F-544F-9FF1-E5BDECA6EF15}" type="sibTrans" cxnId="{614101DA-B68A-8847-BBA1-DB563A9169FD}">
      <dgm:prSet/>
      <dgm:spPr/>
      <dgm:t>
        <a:bodyPr/>
        <a:lstStyle/>
        <a:p>
          <a:endParaRPr lang="en-US" sz="1600"/>
        </a:p>
      </dgm:t>
    </dgm:pt>
    <dgm:pt modelId="{B4A778D2-9FBA-4570-B2B7-60B971EA9885}" type="pres">
      <dgm:prSet presAssocID="{A5B4E556-8A55-4333-BAE7-2B3AA3D7A36D}" presName="root" presStyleCnt="0">
        <dgm:presLayoutVars>
          <dgm:dir/>
          <dgm:resizeHandles val="exact"/>
        </dgm:presLayoutVars>
      </dgm:prSet>
      <dgm:spPr/>
    </dgm:pt>
    <dgm:pt modelId="{273969DE-CA9A-4AFF-8A44-DEA976C814B8}" type="pres">
      <dgm:prSet presAssocID="{6E3229F2-1F58-4641-A8F7-6A8E13416416}" presName="compNode" presStyleCnt="0"/>
      <dgm:spPr/>
    </dgm:pt>
    <dgm:pt modelId="{2D406C5C-11F1-4B74-811D-ACE8F80D81EF}" type="pres">
      <dgm:prSet presAssocID="{6E3229F2-1F58-4641-A8F7-6A8E13416416}" presName="iconBgRect" presStyleLbl="bgShp" presStyleIdx="0" presStyleCnt="5" custLinFactNeighborX="9800" custLinFactNeighborY="-15862"/>
      <dgm:spPr/>
    </dgm:pt>
    <dgm:pt modelId="{EC8F348C-0C6C-4346-B822-EB8AF46264FD}" type="pres">
      <dgm:prSet presAssocID="{6E3229F2-1F58-4641-A8F7-6A8E13416416}" presName="iconRect" presStyleLbl="node1" presStyleIdx="0" presStyleCnt="5" custLinFactNeighborX="17080" custLinFactNeighborY="-27644"/>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lip Calendar"/>
        </a:ext>
      </dgm:extLst>
    </dgm:pt>
    <dgm:pt modelId="{2108FBEB-9AE3-44C6-B52D-DEB11A7D59FA}" type="pres">
      <dgm:prSet presAssocID="{6E3229F2-1F58-4641-A8F7-6A8E13416416}" presName="spaceRect" presStyleCnt="0"/>
      <dgm:spPr/>
    </dgm:pt>
    <dgm:pt modelId="{38FA7149-78D9-48EB-8496-C25C2E7821AF}" type="pres">
      <dgm:prSet presAssocID="{6E3229F2-1F58-4641-A8F7-6A8E13416416}" presName="textRect" presStyleLbl="revTx" presStyleIdx="0" presStyleCnt="5" custScaleY="114570" custLinFactNeighborX="6856" custLinFactNeighborY="-17521">
        <dgm:presLayoutVars>
          <dgm:chMax val="1"/>
          <dgm:chPref val="1"/>
        </dgm:presLayoutVars>
      </dgm:prSet>
      <dgm:spPr/>
    </dgm:pt>
    <dgm:pt modelId="{CAEDF312-A1A7-4969-8154-9A3E2775F0ED}" type="pres">
      <dgm:prSet presAssocID="{E4BBE8FE-BDC2-4D67-B8D5-34095210D29F}" presName="sibTrans" presStyleCnt="0"/>
      <dgm:spPr/>
    </dgm:pt>
    <dgm:pt modelId="{B4AA21CB-0609-4F53-96D0-C6208950E2EA}" type="pres">
      <dgm:prSet presAssocID="{920CE4D4-4A29-4C6C-8EF4-B6583A779616}" presName="compNode" presStyleCnt="0"/>
      <dgm:spPr/>
    </dgm:pt>
    <dgm:pt modelId="{51FA7E0F-3855-4D36-BB0F-3D10AAD499CE}" type="pres">
      <dgm:prSet presAssocID="{920CE4D4-4A29-4C6C-8EF4-B6583A779616}" presName="iconBgRect" presStyleLbl="bgShp" presStyleIdx="1" presStyleCnt="5" custLinFactNeighborX="11025"/>
      <dgm:spPr/>
    </dgm:pt>
    <dgm:pt modelId="{CB84D3B0-0C06-45FA-8557-A18A6D44A9DA}" type="pres">
      <dgm:prSet presAssocID="{920CE4D4-4A29-4C6C-8EF4-B6583A779616}" presName="iconRect" presStyleLbl="node1" presStyleIdx="1" presStyleCnt="5" custLinFactNeighborX="19215"/>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opwatch"/>
        </a:ext>
      </dgm:extLst>
    </dgm:pt>
    <dgm:pt modelId="{53B55256-D883-4070-9C0F-ED857B8EF7D4}" type="pres">
      <dgm:prSet presAssocID="{920CE4D4-4A29-4C6C-8EF4-B6583A779616}" presName="spaceRect" presStyleCnt="0"/>
      <dgm:spPr/>
    </dgm:pt>
    <dgm:pt modelId="{7EF34288-FB4C-4338-8A43-9A5619B6E007}" type="pres">
      <dgm:prSet presAssocID="{920CE4D4-4A29-4C6C-8EF4-B6583A779616}" presName="textRect" presStyleLbl="revTx" presStyleIdx="1" presStyleCnt="5" custScaleY="156711" custLinFactNeighborX="6724" custLinFactNeighborY="15297">
        <dgm:presLayoutVars>
          <dgm:chMax val="1"/>
          <dgm:chPref val="1"/>
        </dgm:presLayoutVars>
      </dgm:prSet>
      <dgm:spPr/>
    </dgm:pt>
    <dgm:pt modelId="{3FD54561-03CB-4F12-AD75-3B143FEFB6D0}" type="pres">
      <dgm:prSet presAssocID="{95C7F3CA-7058-4C3F-B626-6BE799EBB3B4}" presName="sibTrans" presStyleCnt="0"/>
      <dgm:spPr/>
    </dgm:pt>
    <dgm:pt modelId="{E0210BD4-E0AC-4F40-BAEA-8839315D30D4}" type="pres">
      <dgm:prSet presAssocID="{2DBE8CD1-98FD-4AE7-B843-A3DC95E3E79E}" presName="compNode" presStyleCnt="0"/>
      <dgm:spPr/>
    </dgm:pt>
    <dgm:pt modelId="{86618EDF-3A1B-420A-94EE-46549F35BEDF}" type="pres">
      <dgm:prSet presAssocID="{2DBE8CD1-98FD-4AE7-B843-A3DC95E3E79E}" presName="iconBgRect" presStyleLbl="bgShp" presStyleIdx="2" presStyleCnt="5" custLinFactX="178350" custLinFactNeighborX="200000" custLinFactNeighborY="-17304"/>
      <dgm:spPr/>
    </dgm:pt>
    <dgm:pt modelId="{034ABD9F-F009-4AEF-B7F4-96E99253FE46}" type="pres">
      <dgm:prSet presAssocID="{2DBE8CD1-98FD-4AE7-B843-A3DC95E3E79E}" presName="iconRect" presStyleLbl="node1" presStyleIdx="2" presStyleCnt="5" custLinFactX="300000" custLinFactNeighborX="360996" custLinFactNeighborY="-25129"/>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7D1A8F74-1768-4E31-A485-34A8C4DBA17F}" type="pres">
      <dgm:prSet presAssocID="{2DBE8CD1-98FD-4AE7-B843-A3DC95E3E79E}" presName="spaceRect" presStyleCnt="0"/>
      <dgm:spPr/>
    </dgm:pt>
    <dgm:pt modelId="{9D5388F7-4BE7-4D02-B6CF-F3CE497D8541}" type="pres">
      <dgm:prSet presAssocID="{2DBE8CD1-98FD-4AE7-B843-A3DC95E3E79E}" presName="textRect" presStyleLbl="revTx" presStyleIdx="2" presStyleCnt="5" custScaleY="84965" custLinFactX="100000" custLinFactNeighborX="129590" custLinFactNeighborY="-33740">
        <dgm:presLayoutVars>
          <dgm:chMax val="1"/>
          <dgm:chPref val="1"/>
        </dgm:presLayoutVars>
      </dgm:prSet>
      <dgm:spPr/>
    </dgm:pt>
    <dgm:pt modelId="{CCAD877F-3092-49DC-8A06-0E480F7E2CBB}" type="pres">
      <dgm:prSet presAssocID="{135C1216-DF04-431E-AC51-682EEA4444A0}" presName="sibTrans" presStyleCnt="0"/>
      <dgm:spPr/>
    </dgm:pt>
    <dgm:pt modelId="{EA187B9F-20AE-4248-BBBC-8370A74335F9}" type="pres">
      <dgm:prSet presAssocID="{F7B87CC0-2484-43C1-9AE9-F1D98C1FACBA}" presName="compNode" presStyleCnt="0"/>
      <dgm:spPr/>
    </dgm:pt>
    <dgm:pt modelId="{B457F248-5F26-4794-A459-2B4756BA56CE}" type="pres">
      <dgm:prSet presAssocID="{F7B87CC0-2484-43C1-9AE9-F1D98C1FACBA}" presName="iconBgRect" presStyleLbl="bgShp" presStyleIdx="3" presStyleCnt="5" custLinFactX="-86018" custLinFactNeighborX="-100000" custLinFactNeighborY="-14420"/>
      <dgm:spPr/>
    </dgm:pt>
    <dgm:pt modelId="{9A3BEBF1-C8B0-49EF-8E8D-26FD6DBCC85F}" type="pres">
      <dgm:prSet presAssocID="{F7B87CC0-2484-43C1-9AE9-F1D98C1FACBA}" presName="iconRect" presStyleLbl="node1" presStyleIdx="3" presStyleCnt="5" custLinFactX="-121669" custLinFactNeighborX="-200000" custLinFactNeighborY="-25130"/>
      <dgm:spPr>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Group"/>
        </a:ext>
      </dgm:extLst>
    </dgm:pt>
    <dgm:pt modelId="{0EBB9FB4-72C2-4C61-A86F-8E72F1BBCD34}" type="pres">
      <dgm:prSet presAssocID="{F7B87CC0-2484-43C1-9AE9-F1D98C1FACBA}" presName="spaceRect" presStyleCnt="0"/>
      <dgm:spPr/>
    </dgm:pt>
    <dgm:pt modelId="{BC4539B0-67D4-4ACE-BB25-A2F914C1D710}" type="pres">
      <dgm:prSet presAssocID="{F7B87CC0-2484-43C1-9AE9-F1D98C1FACBA}" presName="textRect" presStyleLbl="revTx" presStyleIdx="3" presStyleCnt="5" custLinFactX="-13516" custLinFactNeighborX="-100000" custLinFactNeighborY="-26587">
        <dgm:presLayoutVars>
          <dgm:chMax val="1"/>
          <dgm:chPref val="1"/>
        </dgm:presLayoutVars>
      </dgm:prSet>
      <dgm:spPr/>
    </dgm:pt>
    <dgm:pt modelId="{A0BE2222-D9FA-764F-BCDF-CBB7FC7D894A}" type="pres">
      <dgm:prSet presAssocID="{5258C4E6-BE90-4810-B204-8F9ED616C672}" presName="sibTrans" presStyleCnt="0"/>
      <dgm:spPr/>
    </dgm:pt>
    <dgm:pt modelId="{09B78DC3-ADCC-E840-B33C-AA06D8760A6B}" type="pres">
      <dgm:prSet presAssocID="{266F33FB-6E01-D841-A55F-DEB2B7E2B50D}" presName="compNode" presStyleCnt="0"/>
      <dgm:spPr/>
    </dgm:pt>
    <dgm:pt modelId="{BE3682F3-AA9F-BC41-9121-2C78DE1DED57}" type="pres">
      <dgm:prSet presAssocID="{266F33FB-6E01-D841-A55F-DEB2B7E2B50D}" presName="iconBgRect" presStyleLbl="bgShp" presStyleIdx="4" presStyleCnt="5" custLinFactX="-86018" custLinFactNeighborX="-100000" custLinFactNeighborY="-14420"/>
      <dgm:spPr/>
    </dgm:pt>
    <dgm:pt modelId="{BC9FA0EF-549D-7642-A0B4-F1F4C6A230EA}" type="pres">
      <dgm:prSet presAssocID="{266F33FB-6E01-D841-A55F-DEB2B7E2B50D}" presName="iconRect" presStyleLbl="node1" presStyleIdx="4" presStyleCnt="5" custLinFactX="-121669" custLinFactNeighborX="-200000" custLinFactNeighborY="-25130"/>
      <dgm:spPr>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Checklist"/>
        </a:ext>
      </dgm:extLst>
    </dgm:pt>
    <dgm:pt modelId="{C2D0157E-2D55-B84B-BE52-A93CAF8B4B80}" type="pres">
      <dgm:prSet presAssocID="{266F33FB-6E01-D841-A55F-DEB2B7E2B50D}" presName="spaceRect" presStyleCnt="0"/>
      <dgm:spPr/>
    </dgm:pt>
    <dgm:pt modelId="{DF4046FB-E32E-844A-9850-DBEB11C65075}" type="pres">
      <dgm:prSet presAssocID="{266F33FB-6E01-D841-A55F-DEB2B7E2B50D}" presName="textRect" presStyleLbl="revTx" presStyleIdx="4" presStyleCnt="5" custLinFactX="-13516" custLinFactNeighborX="-100000" custLinFactNeighborY="-25019">
        <dgm:presLayoutVars>
          <dgm:chMax val="1"/>
          <dgm:chPref val="1"/>
        </dgm:presLayoutVars>
      </dgm:prSet>
      <dgm:spPr/>
    </dgm:pt>
  </dgm:ptLst>
  <dgm:cxnLst>
    <dgm:cxn modelId="{C0DC1836-B46C-1444-B754-1B1A5752FD4A}" type="presOf" srcId="{2DBE8CD1-98FD-4AE7-B843-A3DC95E3E79E}" destId="{9D5388F7-4BE7-4D02-B6CF-F3CE497D8541}" srcOrd="0" destOrd="0" presId="urn:microsoft.com/office/officeart/2018/5/layout/IconCircleLabelList"/>
    <dgm:cxn modelId="{61104E3C-C49D-4B4C-8C3E-6ECF2A8D2C91}" type="presOf" srcId="{6E3229F2-1F58-4641-A8F7-6A8E13416416}" destId="{38FA7149-78D9-48EB-8496-C25C2E7821AF}" srcOrd="0" destOrd="0" presId="urn:microsoft.com/office/officeart/2018/5/layout/IconCircleLabelList"/>
    <dgm:cxn modelId="{3160A040-600B-4330-809C-F36089603645}" srcId="{A5B4E556-8A55-4333-BAE7-2B3AA3D7A36D}" destId="{6E3229F2-1F58-4641-A8F7-6A8E13416416}" srcOrd="0" destOrd="0" parTransId="{3145DAA0-454A-42AB-9774-BCACFD88813C}" sibTransId="{E4BBE8FE-BDC2-4D67-B8D5-34095210D29F}"/>
    <dgm:cxn modelId="{5E151D47-0DFF-EF40-AAFB-B4BF0C375FE2}" type="presOf" srcId="{F7B87CC0-2484-43C1-9AE9-F1D98C1FACBA}" destId="{BC4539B0-67D4-4ACE-BB25-A2F914C1D710}" srcOrd="0" destOrd="0" presId="urn:microsoft.com/office/officeart/2018/5/layout/IconCircleLabelList"/>
    <dgm:cxn modelId="{1A698F82-1AAF-4BE5-9E05-48CB57E681DB}" srcId="{A5B4E556-8A55-4333-BAE7-2B3AA3D7A36D}" destId="{F7B87CC0-2484-43C1-9AE9-F1D98C1FACBA}" srcOrd="3" destOrd="0" parTransId="{A3525BBC-0960-447E-93F1-751249A92AAF}" sibTransId="{5258C4E6-BE90-4810-B204-8F9ED616C672}"/>
    <dgm:cxn modelId="{D94C738C-DB21-7B4E-8BB9-F82F58B400B3}" type="presOf" srcId="{266F33FB-6E01-D841-A55F-DEB2B7E2B50D}" destId="{DF4046FB-E32E-844A-9850-DBEB11C65075}" srcOrd="0" destOrd="0" presId="urn:microsoft.com/office/officeart/2018/5/layout/IconCircleLabelList"/>
    <dgm:cxn modelId="{FCC0F09F-183A-4F40-860B-FB37669EB8DB}" type="presOf" srcId="{920CE4D4-4A29-4C6C-8EF4-B6583A779616}" destId="{7EF34288-FB4C-4338-8A43-9A5619B6E007}" srcOrd="0" destOrd="0" presId="urn:microsoft.com/office/officeart/2018/5/layout/IconCircleLabelList"/>
    <dgm:cxn modelId="{B3D348A0-343F-488C-9AFD-EEFF8C3B4AB2}" srcId="{A5B4E556-8A55-4333-BAE7-2B3AA3D7A36D}" destId="{2DBE8CD1-98FD-4AE7-B843-A3DC95E3E79E}" srcOrd="2" destOrd="0" parTransId="{CA60ADB3-080B-4F37-AD0B-57B48CCD9A13}" sibTransId="{135C1216-DF04-431E-AC51-682EEA4444A0}"/>
    <dgm:cxn modelId="{B6B235B5-8CA2-C44D-964E-F0DB7EA24EAF}" type="presOf" srcId="{A5B4E556-8A55-4333-BAE7-2B3AA3D7A36D}" destId="{B4A778D2-9FBA-4570-B2B7-60B971EA9885}" srcOrd="0" destOrd="0" presId="urn:microsoft.com/office/officeart/2018/5/layout/IconCircleLabelList"/>
    <dgm:cxn modelId="{614101DA-B68A-8847-BBA1-DB563A9169FD}" srcId="{A5B4E556-8A55-4333-BAE7-2B3AA3D7A36D}" destId="{266F33FB-6E01-D841-A55F-DEB2B7E2B50D}" srcOrd="4" destOrd="0" parTransId="{68F31BE4-C784-5445-80EF-75A3BB6E05F1}" sibTransId="{BF7907D6-111F-544F-9FF1-E5BDECA6EF15}"/>
    <dgm:cxn modelId="{16C9D7DB-48DA-4A72-B3C7-695388A54B94}" srcId="{A5B4E556-8A55-4333-BAE7-2B3AA3D7A36D}" destId="{920CE4D4-4A29-4C6C-8EF4-B6583A779616}" srcOrd="1" destOrd="0" parTransId="{8AFB1048-9BB2-4F2F-B58D-9EBB0025AF06}" sibTransId="{95C7F3CA-7058-4C3F-B626-6BE799EBB3B4}"/>
    <dgm:cxn modelId="{1066969F-548E-344A-93B8-EC5C7D353488}" type="presParOf" srcId="{B4A778D2-9FBA-4570-B2B7-60B971EA9885}" destId="{273969DE-CA9A-4AFF-8A44-DEA976C814B8}" srcOrd="0" destOrd="0" presId="urn:microsoft.com/office/officeart/2018/5/layout/IconCircleLabelList"/>
    <dgm:cxn modelId="{3E11B83B-2987-0240-BDCE-EEFE543F7B7E}" type="presParOf" srcId="{273969DE-CA9A-4AFF-8A44-DEA976C814B8}" destId="{2D406C5C-11F1-4B74-811D-ACE8F80D81EF}" srcOrd="0" destOrd="0" presId="urn:microsoft.com/office/officeart/2018/5/layout/IconCircleLabelList"/>
    <dgm:cxn modelId="{4381090A-6F99-6C40-B259-B90D2C5EC4E3}" type="presParOf" srcId="{273969DE-CA9A-4AFF-8A44-DEA976C814B8}" destId="{EC8F348C-0C6C-4346-B822-EB8AF46264FD}" srcOrd="1" destOrd="0" presId="urn:microsoft.com/office/officeart/2018/5/layout/IconCircleLabelList"/>
    <dgm:cxn modelId="{22DAADB0-1400-5E46-B187-4B6E4F1775E6}" type="presParOf" srcId="{273969DE-CA9A-4AFF-8A44-DEA976C814B8}" destId="{2108FBEB-9AE3-44C6-B52D-DEB11A7D59FA}" srcOrd="2" destOrd="0" presId="urn:microsoft.com/office/officeart/2018/5/layout/IconCircleLabelList"/>
    <dgm:cxn modelId="{C38A8DC6-3603-1E4C-8125-AC41063DEF1D}" type="presParOf" srcId="{273969DE-CA9A-4AFF-8A44-DEA976C814B8}" destId="{38FA7149-78D9-48EB-8496-C25C2E7821AF}" srcOrd="3" destOrd="0" presId="urn:microsoft.com/office/officeart/2018/5/layout/IconCircleLabelList"/>
    <dgm:cxn modelId="{9849C1A4-C86D-8141-8A01-E2F322FECDD3}" type="presParOf" srcId="{B4A778D2-9FBA-4570-B2B7-60B971EA9885}" destId="{CAEDF312-A1A7-4969-8154-9A3E2775F0ED}" srcOrd="1" destOrd="0" presId="urn:microsoft.com/office/officeart/2018/5/layout/IconCircleLabelList"/>
    <dgm:cxn modelId="{A4E92DF6-ABEA-674C-BA10-34AACDAF3180}" type="presParOf" srcId="{B4A778D2-9FBA-4570-B2B7-60B971EA9885}" destId="{B4AA21CB-0609-4F53-96D0-C6208950E2EA}" srcOrd="2" destOrd="0" presId="urn:microsoft.com/office/officeart/2018/5/layout/IconCircleLabelList"/>
    <dgm:cxn modelId="{1D3C75BE-F461-9A40-B277-05E3BFEC36F9}" type="presParOf" srcId="{B4AA21CB-0609-4F53-96D0-C6208950E2EA}" destId="{51FA7E0F-3855-4D36-BB0F-3D10AAD499CE}" srcOrd="0" destOrd="0" presId="urn:microsoft.com/office/officeart/2018/5/layout/IconCircleLabelList"/>
    <dgm:cxn modelId="{FE729915-737C-4B4C-B3C1-AEE5F3105D60}" type="presParOf" srcId="{B4AA21CB-0609-4F53-96D0-C6208950E2EA}" destId="{CB84D3B0-0C06-45FA-8557-A18A6D44A9DA}" srcOrd="1" destOrd="0" presId="urn:microsoft.com/office/officeart/2018/5/layout/IconCircleLabelList"/>
    <dgm:cxn modelId="{1FE4C93A-EDBB-3245-9386-0390EEC732FE}" type="presParOf" srcId="{B4AA21CB-0609-4F53-96D0-C6208950E2EA}" destId="{53B55256-D883-4070-9C0F-ED857B8EF7D4}" srcOrd="2" destOrd="0" presId="urn:microsoft.com/office/officeart/2018/5/layout/IconCircleLabelList"/>
    <dgm:cxn modelId="{DB9DDF98-CEBD-5945-A970-66B7A1A2E9A1}" type="presParOf" srcId="{B4AA21CB-0609-4F53-96D0-C6208950E2EA}" destId="{7EF34288-FB4C-4338-8A43-9A5619B6E007}" srcOrd="3" destOrd="0" presId="urn:microsoft.com/office/officeart/2018/5/layout/IconCircleLabelList"/>
    <dgm:cxn modelId="{74091102-FD57-DD4C-A73C-B905F535F982}" type="presParOf" srcId="{B4A778D2-9FBA-4570-B2B7-60B971EA9885}" destId="{3FD54561-03CB-4F12-AD75-3B143FEFB6D0}" srcOrd="3" destOrd="0" presId="urn:microsoft.com/office/officeart/2018/5/layout/IconCircleLabelList"/>
    <dgm:cxn modelId="{57C179D9-D543-3D49-B436-2E75BE3285E9}" type="presParOf" srcId="{B4A778D2-9FBA-4570-B2B7-60B971EA9885}" destId="{E0210BD4-E0AC-4F40-BAEA-8839315D30D4}" srcOrd="4" destOrd="0" presId="urn:microsoft.com/office/officeart/2018/5/layout/IconCircleLabelList"/>
    <dgm:cxn modelId="{B0D3283E-5E00-7548-8359-5F12F010B38F}" type="presParOf" srcId="{E0210BD4-E0AC-4F40-BAEA-8839315D30D4}" destId="{86618EDF-3A1B-420A-94EE-46549F35BEDF}" srcOrd="0" destOrd="0" presId="urn:microsoft.com/office/officeart/2018/5/layout/IconCircleLabelList"/>
    <dgm:cxn modelId="{06A36E60-9BD9-E143-887C-93BB06A4704C}" type="presParOf" srcId="{E0210BD4-E0AC-4F40-BAEA-8839315D30D4}" destId="{034ABD9F-F009-4AEF-B7F4-96E99253FE46}" srcOrd="1" destOrd="0" presId="urn:microsoft.com/office/officeart/2018/5/layout/IconCircleLabelList"/>
    <dgm:cxn modelId="{A41112E0-6339-6C43-B06A-7086CAE73A02}" type="presParOf" srcId="{E0210BD4-E0AC-4F40-BAEA-8839315D30D4}" destId="{7D1A8F74-1768-4E31-A485-34A8C4DBA17F}" srcOrd="2" destOrd="0" presId="urn:microsoft.com/office/officeart/2018/5/layout/IconCircleLabelList"/>
    <dgm:cxn modelId="{5E0EA41F-4F15-0441-8C85-A6571D4F0B0D}" type="presParOf" srcId="{E0210BD4-E0AC-4F40-BAEA-8839315D30D4}" destId="{9D5388F7-4BE7-4D02-B6CF-F3CE497D8541}" srcOrd="3" destOrd="0" presId="urn:microsoft.com/office/officeart/2018/5/layout/IconCircleLabelList"/>
    <dgm:cxn modelId="{ABE783CD-075F-1049-AF50-CBEADCFF62D9}" type="presParOf" srcId="{B4A778D2-9FBA-4570-B2B7-60B971EA9885}" destId="{CCAD877F-3092-49DC-8A06-0E480F7E2CBB}" srcOrd="5" destOrd="0" presId="urn:microsoft.com/office/officeart/2018/5/layout/IconCircleLabelList"/>
    <dgm:cxn modelId="{4F3B3291-D7A8-3746-B458-B554B73FADF4}" type="presParOf" srcId="{B4A778D2-9FBA-4570-B2B7-60B971EA9885}" destId="{EA187B9F-20AE-4248-BBBC-8370A74335F9}" srcOrd="6" destOrd="0" presId="urn:microsoft.com/office/officeart/2018/5/layout/IconCircleLabelList"/>
    <dgm:cxn modelId="{25F5F126-B668-0F46-A776-DFDBDA7EC1E7}" type="presParOf" srcId="{EA187B9F-20AE-4248-BBBC-8370A74335F9}" destId="{B457F248-5F26-4794-A459-2B4756BA56CE}" srcOrd="0" destOrd="0" presId="urn:microsoft.com/office/officeart/2018/5/layout/IconCircleLabelList"/>
    <dgm:cxn modelId="{C2F14ABA-74AA-AB48-933F-4E2DF9922552}" type="presParOf" srcId="{EA187B9F-20AE-4248-BBBC-8370A74335F9}" destId="{9A3BEBF1-C8B0-49EF-8E8D-26FD6DBCC85F}" srcOrd="1" destOrd="0" presId="urn:microsoft.com/office/officeart/2018/5/layout/IconCircleLabelList"/>
    <dgm:cxn modelId="{4D5F0ED0-E36E-BA4B-984A-9F0D0D318D2F}" type="presParOf" srcId="{EA187B9F-20AE-4248-BBBC-8370A74335F9}" destId="{0EBB9FB4-72C2-4C61-A86F-8E72F1BBCD34}" srcOrd="2" destOrd="0" presId="urn:microsoft.com/office/officeart/2018/5/layout/IconCircleLabelList"/>
    <dgm:cxn modelId="{BC6A0422-60D8-9B47-BD90-F87BA85F332A}" type="presParOf" srcId="{EA187B9F-20AE-4248-BBBC-8370A74335F9}" destId="{BC4539B0-67D4-4ACE-BB25-A2F914C1D710}" srcOrd="3" destOrd="0" presId="urn:microsoft.com/office/officeart/2018/5/layout/IconCircleLabelList"/>
    <dgm:cxn modelId="{DE38C4D1-9A76-D549-8BE7-321D11436F39}" type="presParOf" srcId="{B4A778D2-9FBA-4570-B2B7-60B971EA9885}" destId="{A0BE2222-D9FA-764F-BCDF-CBB7FC7D894A}" srcOrd="7" destOrd="0" presId="urn:microsoft.com/office/officeart/2018/5/layout/IconCircleLabelList"/>
    <dgm:cxn modelId="{104E7BC8-EC25-A64C-9589-CF3C04C66CEF}" type="presParOf" srcId="{B4A778D2-9FBA-4570-B2B7-60B971EA9885}" destId="{09B78DC3-ADCC-E840-B33C-AA06D8760A6B}" srcOrd="8" destOrd="0" presId="urn:microsoft.com/office/officeart/2018/5/layout/IconCircleLabelList"/>
    <dgm:cxn modelId="{42C0799B-378A-2545-BD6C-B4BF64E0D6D2}" type="presParOf" srcId="{09B78DC3-ADCC-E840-B33C-AA06D8760A6B}" destId="{BE3682F3-AA9F-BC41-9121-2C78DE1DED57}" srcOrd="0" destOrd="0" presId="urn:microsoft.com/office/officeart/2018/5/layout/IconCircleLabelList"/>
    <dgm:cxn modelId="{FFBBB423-7B81-D547-883A-C2FD209CA09B}" type="presParOf" srcId="{09B78DC3-ADCC-E840-B33C-AA06D8760A6B}" destId="{BC9FA0EF-549D-7642-A0B4-F1F4C6A230EA}" srcOrd="1" destOrd="0" presId="urn:microsoft.com/office/officeart/2018/5/layout/IconCircleLabelList"/>
    <dgm:cxn modelId="{C50619F9-CDBC-4A4B-983E-6223A8382C38}" type="presParOf" srcId="{09B78DC3-ADCC-E840-B33C-AA06D8760A6B}" destId="{C2D0157E-2D55-B84B-BE52-A93CAF8B4B80}" srcOrd="2" destOrd="0" presId="urn:microsoft.com/office/officeart/2018/5/layout/IconCircleLabelList"/>
    <dgm:cxn modelId="{6130B395-407B-5D49-BC5D-F7C7AB339D04}" type="presParOf" srcId="{09B78DC3-ADCC-E840-B33C-AA06D8760A6B}" destId="{DF4046FB-E32E-844A-9850-DBEB11C65075}" srcOrd="3" destOrd="0" presId="urn:microsoft.com/office/officeart/2018/5/layout/IconCircleLabel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99CE2D7-2FEB-4732-ACA4-8723B2D70335}"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B3837159-5514-4D1D-AF7F-32F464068956}">
      <dgm:prSet custT="1"/>
      <dgm:spPr/>
      <dgm:t>
        <a:bodyPr/>
        <a:lstStyle/>
        <a:p>
          <a:pPr>
            <a:lnSpc>
              <a:spcPct val="100000"/>
            </a:lnSpc>
          </a:pPr>
          <a:r>
            <a:rPr lang="en-US" sz="2200" dirty="0"/>
            <a:t>Supported students’ understanding of COVID-19 disease information and patient and family communication points.</a:t>
          </a:r>
        </a:p>
      </dgm:t>
    </dgm:pt>
    <dgm:pt modelId="{A5539323-2416-4DF7-87BB-02A017035088}" type="parTrans" cxnId="{D6DD6F17-691D-4ABC-8DA7-BDFB31C00C75}">
      <dgm:prSet/>
      <dgm:spPr/>
      <dgm:t>
        <a:bodyPr/>
        <a:lstStyle/>
        <a:p>
          <a:endParaRPr lang="en-US" sz="1800"/>
        </a:p>
      </dgm:t>
    </dgm:pt>
    <dgm:pt modelId="{774D9BC5-1816-4ECF-93BF-094447754B49}" type="sibTrans" cxnId="{D6DD6F17-691D-4ABC-8DA7-BDFB31C00C75}">
      <dgm:prSet/>
      <dgm:spPr/>
      <dgm:t>
        <a:bodyPr/>
        <a:lstStyle/>
        <a:p>
          <a:endParaRPr lang="en-US" sz="1800"/>
        </a:p>
      </dgm:t>
    </dgm:pt>
    <dgm:pt modelId="{6F1A743A-36FB-4173-922D-078FF8519FF2}">
      <dgm:prSet custT="1"/>
      <dgm:spPr/>
      <dgm:t>
        <a:bodyPr/>
        <a:lstStyle/>
        <a:p>
          <a:pPr>
            <a:lnSpc>
              <a:spcPct val="100000"/>
            </a:lnSpc>
          </a:pPr>
          <a:r>
            <a:rPr lang="en-US" sz="2200" dirty="0"/>
            <a:t>Supported students’ knowledge of screening tools and decision algorithms via telemedicine delivery.</a:t>
          </a:r>
        </a:p>
      </dgm:t>
    </dgm:pt>
    <dgm:pt modelId="{76BE5FC8-3152-4265-98B6-B3859E7B68D0}" type="parTrans" cxnId="{BD21B433-BC1F-4116-8CC9-E52CEFE00AD2}">
      <dgm:prSet/>
      <dgm:spPr/>
      <dgm:t>
        <a:bodyPr/>
        <a:lstStyle/>
        <a:p>
          <a:endParaRPr lang="en-US" sz="1800"/>
        </a:p>
      </dgm:t>
    </dgm:pt>
    <dgm:pt modelId="{60603673-08DE-4164-B234-BE4F56BC3A92}" type="sibTrans" cxnId="{BD21B433-BC1F-4116-8CC9-E52CEFE00AD2}">
      <dgm:prSet/>
      <dgm:spPr/>
      <dgm:t>
        <a:bodyPr/>
        <a:lstStyle/>
        <a:p>
          <a:endParaRPr lang="en-US" sz="1800"/>
        </a:p>
      </dgm:t>
    </dgm:pt>
    <dgm:pt modelId="{5BE9AFD5-EA13-488E-AB0E-595074761429}">
      <dgm:prSet custT="1"/>
      <dgm:spPr/>
      <dgm:t>
        <a:bodyPr/>
        <a:lstStyle/>
        <a:p>
          <a:pPr>
            <a:lnSpc>
              <a:spcPct val="100000"/>
            </a:lnSpc>
          </a:pPr>
          <a:r>
            <a:rPr lang="en-US" sz="2200" dirty="0"/>
            <a:t>Provided a resource to train students prior to staffing at a practice site (call center) and informed students of this opportunity.</a:t>
          </a:r>
        </a:p>
      </dgm:t>
    </dgm:pt>
    <dgm:pt modelId="{A0B3CD49-28BA-487F-A090-9E6B327E7D82}" type="parTrans" cxnId="{A4000A5B-E22C-4452-AFE1-61147F5BAEB7}">
      <dgm:prSet/>
      <dgm:spPr/>
      <dgm:t>
        <a:bodyPr/>
        <a:lstStyle/>
        <a:p>
          <a:endParaRPr lang="en-US" sz="1800"/>
        </a:p>
      </dgm:t>
    </dgm:pt>
    <dgm:pt modelId="{6860F30B-2827-4B08-B0F1-A91934E39C6F}" type="sibTrans" cxnId="{A4000A5B-E22C-4452-AFE1-61147F5BAEB7}">
      <dgm:prSet/>
      <dgm:spPr/>
      <dgm:t>
        <a:bodyPr/>
        <a:lstStyle/>
        <a:p>
          <a:endParaRPr lang="en-US" sz="1800"/>
        </a:p>
      </dgm:t>
    </dgm:pt>
    <dgm:pt modelId="{BE28F743-8B1C-4350-8795-15F116DAB218}" type="pres">
      <dgm:prSet presAssocID="{E99CE2D7-2FEB-4732-ACA4-8723B2D70335}" presName="root" presStyleCnt="0">
        <dgm:presLayoutVars>
          <dgm:dir/>
          <dgm:resizeHandles val="exact"/>
        </dgm:presLayoutVars>
      </dgm:prSet>
      <dgm:spPr/>
    </dgm:pt>
    <dgm:pt modelId="{C203622D-5C09-4246-BC56-8E4A4A4C1E63}" type="pres">
      <dgm:prSet presAssocID="{B3837159-5514-4D1D-AF7F-32F464068956}" presName="compNode" presStyleCnt="0"/>
      <dgm:spPr/>
    </dgm:pt>
    <dgm:pt modelId="{B17AD975-8243-4260-B744-AD5FBEF794C2}" type="pres">
      <dgm:prSet presAssocID="{B3837159-5514-4D1D-AF7F-32F464068956}" presName="bgRect" presStyleLbl="bgShp" presStyleIdx="0" presStyleCnt="3" custScaleY="100098"/>
      <dgm:spPr/>
    </dgm:pt>
    <dgm:pt modelId="{AE1D1A44-1AAF-40C7-B54F-0939DC22C8FF}" type="pres">
      <dgm:prSet presAssocID="{B3837159-5514-4D1D-AF7F-32F464068956}" presName="iconRect" presStyleLbl="node1" presStyleIdx="0" presStyleCnt="3"/>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ethoscope"/>
        </a:ext>
      </dgm:extLst>
    </dgm:pt>
    <dgm:pt modelId="{79F49A6C-EA7E-4D06-8188-0F5FBB0F5A53}" type="pres">
      <dgm:prSet presAssocID="{B3837159-5514-4D1D-AF7F-32F464068956}" presName="spaceRect" presStyleCnt="0"/>
      <dgm:spPr/>
    </dgm:pt>
    <dgm:pt modelId="{6325A7C8-B79E-4119-9C5C-996306FA1477}" type="pres">
      <dgm:prSet presAssocID="{B3837159-5514-4D1D-AF7F-32F464068956}" presName="parTx" presStyleLbl="revTx" presStyleIdx="0" presStyleCnt="3" custScaleX="104491">
        <dgm:presLayoutVars>
          <dgm:chMax val="0"/>
          <dgm:chPref val="0"/>
        </dgm:presLayoutVars>
      </dgm:prSet>
      <dgm:spPr/>
    </dgm:pt>
    <dgm:pt modelId="{863E899E-055E-47DF-86FA-AFC72484E07E}" type="pres">
      <dgm:prSet presAssocID="{774D9BC5-1816-4ECF-93BF-094447754B49}" presName="sibTrans" presStyleCnt="0"/>
      <dgm:spPr/>
    </dgm:pt>
    <dgm:pt modelId="{E3D4A382-07EA-4C6E-9A27-E1F1A2E20340}" type="pres">
      <dgm:prSet presAssocID="{6F1A743A-36FB-4173-922D-078FF8519FF2}" presName="compNode" presStyleCnt="0"/>
      <dgm:spPr/>
    </dgm:pt>
    <dgm:pt modelId="{6C990D76-0234-4F92-AEF4-70691ED6F3DC}" type="pres">
      <dgm:prSet presAssocID="{6F1A743A-36FB-4173-922D-078FF8519FF2}" presName="bgRect" presStyleLbl="bgShp" presStyleIdx="1" presStyleCnt="3"/>
      <dgm:spPr>
        <a:solidFill>
          <a:srgbClr val="C00000"/>
        </a:solidFill>
      </dgm:spPr>
    </dgm:pt>
    <dgm:pt modelId="{7FD8D7AC-7579-49D0-A5DA-1862158C42C1}" type="pres">
      <dgm:prSet presAssocID="{6F1A743A-36FB-4173-922D-078FF8519FF2}" presName="iconRect" presStyleLbl="node1" presStyleIdx="1" presStyleCnt="3"/>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assroom"/>
        </a:ext>
      </dgm:extLst>
    </dgm:pt>
    <dgm:pt modelId="{AC5B81CC-0532-442A-97F6-3BD9D562507C}" type="pres">
      <dgm:prSet presAssocID="{6F1A743A-36FB-4173-922D-078FF8519FF2}" presName="spaceRect" presStyleCnt="0"/>
      <dgm:spPr/>
    </dgm:pt>
    <dgm:pt modelId="{FC33B556-4A18-47BF-B943-739A5D2A6CE9}" type="pres">
      <dgm:prSet presAssocID="{6F1A743A-36FB-4173-922D-078FF8519FF2}" presName="parTx" presStyleLbl="revTx" presStyleIdx="1" presStyleCnt="3" custScaleX="104469">
        <dgm:presLayoutVars>
          <dgm:chMax val="0"/>
          <dgm:chPref val="0"/>
        </dgm:presLayoutVars>
      </dgm:prSet>
      <dgm:spPr/>
    </dgm:pt>
    <dgm:pt modelId="{BDA39945-CB0E-438B-80FF-067AC4BB5EBB}" type="pres">
      <dgm:prSet presAssocID="{60603673-08DE-4164-B234-BE4F56BC3A92}" presName="sibTrans" presStyleCnt="0"/>
      <dgm:spPr/>
    </dgm:pt>
    <dgm:pt modelId="{9DE607B7-12C3-4C88-A35D-BEE60DBCC584}" type="pres">
      <dgm:prSet presAssocID="{5BE9AFD5-EA13-488E-AB0E-595074761429}" presName="compNode" presStyleCnt="0"/>
      <dgm:spPr/>
    </dgm:pt>
    <dgm:pt modelId="{F7C41CBE-462B-4968-BDD6-8759F1A4B8FC}" type="pres">
      <dgm:prSet presAssocID="{5BE9AFD5-EA13-488E-AB0E-595074761429}" presName="bgRect" presStyleLbl="bgShp" presStyleIdx="2" presStyleCnt="3" custLinFactNeighborX="-8312" custLinFactNeighborY="2144"/>
      <dgm:spPr>
        <a:solidFill>
          <a:srgbClr val="98A877"/>
        </a:solidFill>
      </dgm:spPr>
    </dgm:pt>
    <dgm:pt modelId="{302006DE-8677-4F22-B22C-DA80531F548E}" type="pres">
      <dgm:prSet presAssocID="{5BE9AFD5-EA13-488E-AB0E-595074761429}" presName="iconRect" presStyleLbl="node1" presStyleIdx="2" presStyleCnt="3"/>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roup"/>
        </a:ext>
      </dgm:extLst>
    </dgm:pt>
    <dgm:pt modelId="{BF194B79-40A4-467D-9E67-356485A152BC}" type="pres">
      <dgm:prSet presAssocID="{5BE9AFD5-EA13-488E-AB0E-595074761429}" presName="spaceRect" presStyleCnt="0"/>
      <dgm:spPr/>
    </dgm:pt>
    <dgm:pt modelId="{8A21F19B-D233-4FA7-BEE9-D3356D6AA015}" type="pres">
      <dgm:prSet presAssocID="{5BE9AFD5-EA13-488E-AB0E-595074761429}" presName="parTx" presStyleLbl="revTx" presStyleIdx="2" presStyleCnt="3" custScaleX="111901">
        <dgm:presLayoutVars>
          <dgm:chMax val="0"/>
          <dgm:chPref val="0"/>
        </dgm:presLayoutVars>
      </dgm:prSet>
      <dgm:spPr/>
    </dgm:pt>
  </dgm:ptLst>
  <dgm:cxnLst>
    <dgm:cxn modelId="{D6DD6F17-691D-4ABC-8DA7-BDFB31C00C75}" srcId="{E99CE2D7-2FEB-4732-ACA4-8723B2D70335}" destId="{B3837159-5514-4D1D-AF7F-32F464068956}" srcOrd="0" destOrd="0" parTransId="{A5539323-2416-4DF7-87BB-02A017035088}" sibTransId="{774D9BC5-1816-4ECF-93BF-094447754B49}"/>
    <dgm:cxn modelId="{BD21B433-BC1F-4116-8CC9-E52CEFE00AD2}" srcId="{E99CE2D7-2FEB-4732-ACA4-8723B2D70335}" destId="{6F1A743A-36FB-4173-922D-078FF8519FF2}" srcOrd="1" destOrd="0" parTransId="{76BE5FC8-3152-4265-98B6-B3859E7B68D0}" sibTransId="{60603673-08DE-4164-B234-BE4F56BC3A92}"/>
    <dgm:cxn modelId="{A4000A5B-E22C-4452-AFE1-61147F5BAEB7}" srcId="{E99CE2D7-2FEB-4732-ACA4-8723B2D70335}" destId="{5BE9AFD5-EA13-488E-AB0E-595074761429}" srcOrd="2" destOrd="0" parTransId="{A0B3CD49-28BA-487F-A090-9E6B327E7D82}" sibTransId="{6860F30B-2827-4B08-B0F1-A91934E39C6F}"/>
    <dgm:cxn modelId="{D8D20B7E-B200-4862-91FD-F85763326000}" type="presOf" srcId="{E99CE2D7-2FEB-4732-ACA4-8723B2D70335}" destId="{BE28F743-8B1C-4350-8795-15F116DAB218}" srcOrd="0" destOrd="0" presId="urn:microsoft.com/office/officeart/2018/2/layout/IconVerticalSolidList"/>
    <dgm:cxn modelId="{E502C485-8D97-4EB7-BC0D-0AAC0C26FD2C}" type="presOf" srcId="{B3837159-5514-4D1D-AF7F-32F464068956}" destId="{6325A7C8-B79E-4119-9C5C-996306FA1477}" srcOrd="0" destOrd="0" presId="urn:microsoft.com/office/officeart/2018/2/layout/IconVerticalSolidList"/>
    <dgm:cxn modelId="{34521DF6-7D74-474B-B095-50E69D379EA2}" type="presOf" srcId="{6F1A743A-36FB-4173-922D-078FF8519FF2}" destId="{FC33B556-4A18-47BF-B943-739A5D2A6CE9}" srcOrd="0" destOrd="0" presId="urn:microsoft.com/office/officeart/2018/2/layout/IconVerticalSolidList"/>
    <dgm:cxn modelId="{9F4FEDFA-427D-4946-93F1-431D56D8D608}" type="presOf" srcId="{5BE9AFD5-EA13-488E-AB0E-595074761429}" destId="{8A21F19B-D233-4FA7-BEE9-D3356D6AA015}" srcOrd="0" destOrd="0" presId="urn:microsoft.com/office/officeart/2018/2/layout/IconVerticalSolidList"/>
    <dgm:cxn modelId="{9858EF74-32FB-4BED-9D30-4EF1A24241C4}" type="presParOf" srcId="{BE28F743-8B1C-4350-8795-15F116DAB218}" destId="{C203622D-5C09-4246-BC56-8E4A4A4C1E63}" srcOrd="0" destOrd="0" presId="urn:microsoft.com/office/officeart/2018/2/layout/IconVerticalSolidList"/>
    <dgm:cxn modelId="{2DC4C597-CF98-4D71-869B-070C28FEBB35}" type="presParOf" srcId="{C203622D-5C09-4246-BC56-8E4A4A4C1E63}" destId="{B17AD975-8243-4260-B744-AD5FBEF794C2}" srcOrd="0" destOrd="0" presId="urn:microsoft.com/office/officeart/2018/2/layout/IconVerticalSolidList"/>
    <dgm:cxn modelId="{3AB18F45-08F3-4D74-88B1-E1B74D673B85}" type="presParOf" srcId="{C203622D-5C09-4246-BC56-8E4A4A4C1E63}" destId="{AE1D1A44-1AAF-40C7-B54F-0939DC22C8FF}" srcOrd="1" destOrd="0" presId="urn:microsoft.com/office/officeart/2018/2/layout/IconVerticalSolidList"/>
    <dgm:cxn modelId="{F7FE2DB1-0046-42D4-89AB-99D03C764D14}" type="presParOf" srcId="{C203622D-5C09-4246-BC56-8E4A4A4C1E63}" destId="{79F49A6C-EA7E-4D06-8188-0F5FBB0F5A53}" srcOrd="2" destOrd="0" presId="urn:microsoft.com/office/officeart/2018/2/layout/IconVerticalSolidList"/>
    <dgm:cxn modelId="{6A7CFB3E-0AA6-4B37-8E28-73AA39C31F58}" type="presParOf" srcId="{C203622D-5C09-4246-BC56-8E4A4A4C1E63}" destId="{6325A7C8-B79E-4119-9C5C-996306FA1477}" srcOrd="3" destOrd="0" presId="urn:microsoft.com/office/officeart/2018/2/layout/IconVerticalSolidList"/>
    <dgm:cxn modelId="{70D001FA-DDDB-491C-9C5D-9704E70C0ACD}" type="presParOf" srcId="{BE28F743-8B1C-4350-8795-15F116DAB218}" destId="{863E899E-055E-47DF-86FA-AFC72484E07E}" srcOrd="1" destOrd="0" presId="urn:microsoft.com/office/officeart/2018/2/layout/IconVerticalSolidList"/>
    <dgm:cxn modelId="{406ABA8B-3636-462D-B971-528A4B4A2FB7}" type="presParOf" srcId="{BE28F743-8B1C-4350-8795-15F116DAB218}" destId="{E3D4A382-07EA-4C6E-9A27-E1F1A2E20340}" srcOrd="2" destOrd="0" presId="urn:microsoft.com/office/officeart/2018/2/layout/IconVerticalSolidList"/>
    <dgm:cxn modelId="{7EC71B40-CEA0-44A9-80C3-A52DB219A563}" type="presParOf" srcId="{E3D4A382-07EA-4C6E-9A27-E1F1A2E20340}" destId="{6C990D76-0234-4F92-AEF4-70691ED6F3DC}" srcOrd="0" destOrd="0" presId="urn:microsoft.com/office/officeart/2018/2/layout/IconVerticalSolidList"/>
    <dgm:cxn modelId="{0CBEC834-F931-486D-B117-285D8F2E9755}" type="presParOf" srcId="{E3D4A382-07EA-4C6E-9A27-E1F1A2E20340}" destId="{7FD8D7AC-7579-49D0-A5DA-1862158C42C1}" srcOrd="1" destOrd="0" presId="urn:microsoft.com/office/officeart/2018/2/layout/IconVerticalSolidList"/>
    <dgm:cxn modelId="{A67305A4-2E85-4D80-BD64-FCA688F45E96}" type="presParOf" srcId="{E3D4A382-07EA-4C6E-9A27-E1F1A2E20340}" destId="{AC5B81CC-0532-442A-97F6-3BD9D562507C}" srcOrd="2" destOrd="0" presId="urn:microsoft.com/office/officeart/2018/2/layout/IconVerticalSolidList"/>
    <dgm:cxn modelId="{1037260B-EE4B-4C6A-A6F0-83F7188E2147}" type="presParOf" srcId="{E3D4A382-07EA-4C6E-9A27-E1F1A2E20340}" destId="{FC33B556-4A18-47BF-B943-739A5D2A6CE9}" srcOrd="3" destOrd="0" presId="urn:microsoft.com/office/officeart/2018/2/layout/IconVerticalSolidList"/>
    <dgm:cxn modelId="{F8549B00-8205-4B4E-A414-EBDC3E394C01}" type="presParOf" srcId="{BE28F743-8B1C-4350-8795-15F116DAB218}" destId="{BDA39945-CB0E-438B-80FF-067AC4BB5EBB}" srcOrd="3" destOrd="0" presId="urn:microsoft.com/office/officeart/2018/2/layout/IconVerticalSolidList"/>
    <dgm:cxn modelId="{586337B8-63A0-404A-97F3-663AA90BEDD2}" type="presParOf" srcId="{BE28F743-8B1C-4350-8795-15F116DAB218}" destId="{9DE607B7-12C3-4C88-A35D-BEE60DBCC584}" srcOrd="4" destOrd="0" presId="urn:microsoft.com/office/officeart/2018/2/layout/IconVerticalSolidList"/>
    <dgm:cxn modelId="{01F3669A-0779-4A88-88A2-2B6D357FD24E}" type="presParOf" srcId="{9DE607B7-12C3-4C88-A35D-BEE60DBCC584}" destId="{F7C41CBE-462B-4968-BDD6-8759F1A4B8FC}" srcOrd="0" destOrd="0" presId="urn:microsoft.com/office/officeart/2018/2/layout/IconVerticalSolidList"/>
    <dgm:cxn modelId="{3A0BCE6E-3991-4FD1-8C30-B04C11FEA61B}" type="presParOf" srcId="{9DE607B7-12C3-4C88-A35D-BEE60DBCC584}" destId="{302006DE-8677-4F22-B22C-DA80531F548E}" srcOrd="1" destOrd="0" presId="urn:microsoft.com/office/officeart/2018/2/layout/IconVerticalSolidList"/>
    <dgm:cxn modelId="{02F19B75-89E4-4C4D-98D9-9EA6FD6C6A8E}" type="presParOf" srcId="{9DE607B7-12C3-4C88-A35D-BEE60DBCC584}" destId="{BF194B79-40A4-467D-9E67-356485A152BC}" srcOrd="2" destOrd="0" presId="urn:microsoft.com/office/officeart/2018/2/layout/IconVerticalSolidList"/>
    <dgm:cxn modelId="{D060046A-DCF9-4AA8-A063-5BA59C05C3B0}" type="presParOf" srcId="{9DE607B7-12C3-4C88-A35D-BEE60DBCC584}" destId="{8A21F19B-D233-4FA7-BEE9-D3356D6AA015}"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81E11D-5116-FA49-A2DA-E45B18C4593D}">
      <dsp:nvSpPr>
        <dsp:cNvPr id="0" name=""/>
        <dsp:cNvSpPr/>
      </dsp:nvSpPr>
      <dsp:spPr>
        <a:xfrm>
          <a:off x="4615" y="0"/>
          <a:ext cx="2829816" cy="1414056"/>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March 11 -  COVID-19 in Arkansas</a:t>
          </a:r>
        </a:p>
        <a:p>
          <a:pPr marL="0" lvl="0" indent="0" algn="ctr" defTabSz="666750">
            <a:lnSpc>
              <a:spcPct val="90000"/>
            </a:lnSpc>
            <a:spcBef>
              <a:spcPct val="0"/>
            </a:spcBef>
            <a:spcAft>
              <a:spcPct val="35000"/>
            </a:spcAft>
            <a:buNone/>
          </a:pPr>
          <a:r>
            <a:rPr lang="en-US" sz="1500" kern="1200" dirty="0"/>
            <a:t>March 12 - 1-800 Hotline live &amp; regular classes disbanded</a:t>
          </a:r>
        </a:p>
        <a:p>
          <a:pPr marL="0" lvl="0" indent="0" algn="ctr" defTabSz="666750">
            <a:lnSpc>
              <a:spcPct val="90000"/>
            </a:lnSpc>
            <a:spcBef>
              <a:spcPct val="0"/>
            </a:spcBef>
            <a:spcAft>
              <a:spcPct val="35000"/>
            </a:spcAft>
            <a:buNone/>
          </a:pPr>
          <a:r>
            <a:rPr lang="en-US" sz="1500" kern="1200" dirty="0"/>
            <a:t>March 14 - Call Center opened</a:t>
          </a:r>
        </a:p>
      </dsp:txBody>
      <dsp:txXfrm>
        <a:off x="46031" y="41416"/>
        <a:ext cx="2746984" cy="1331224"/>
      </dsp:txXfrm>
    </dsp:sp>
    <dsp:sp modelId="{AA922582-D344-0843-A846-7369F29DF778}">
      <dsp:nvSpPr>
        <dsp:cNvPr id="0" name=""/>
        <dsp:cNvSpPr/>
      </dsp:nvSpPr>
      <dsp:spPr>
        <a:xfrm>
          <a:off x="2907445" y="616491"/>
          <a:ext cx="154787" cy="181072"/>
        </a:xfrm>
        <a:prstGeom prst="rightArrow">
          <a:avLst>
            <a:gd name="adj1" fmla="val 60000"/>
            <a:gd name="adj2" fmla="val 50000"/>
          </a:avLst>
        </a:prstGeom>
        <a:solidFill>
          <a:schemeClr val="accent1">
            <a:lumMod val="5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2907445" y="652705"/>
        <a:ext cx="108351" cy="108644"/>
      </dsp:txXfrm>
    </dsp:sp>
    <dsp:sp modelId="{65B5626F-AFAD-6342-B2ED-4EB20766A204}">
      <dsp:nvSpPr>
        <dsp:cNvPr id="0" name=""/>
        <dsp:cNvSpPr/>
      </dsp:nvSpPr>
      <dsp:spPr>
        <a:xfrm>
          <a:off x="3126485" y="0"/>
          <a:ext cx="2959283" cy="141405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March 24 – begin sim development</a:t>
          </a:r>
        </a:p>
        <a:p>
          <a:pPr marL="0" lvl="0" indent="0" algn="ctr" defTabSz="666750">
            <a:lnSpc>
              <a:spcPct val="90000"/>
            </a:lnSpc>
            <a:spcBef>
              <a:spcPct val="0"/>
            </a:spcBef>
            <a:spcAft>
              <a:spcPct val="35000"/>
            </a:spcAft>
            <a:buNone/>
          </a:pPr>
          <a:r>
            <a:rPr lang="en-US" sz="1500" kern="1200" dirty="0"/>
            <a:t>April 13 – Pilot sim delivery </a:t>
          </a:r>
        </a:p>
        <a:p>
          <a:pPr marL="0" lvl="0" indent="0" algn="ctr" defTabSz="666750">
            <a:lnSpc>
              <a:spcPct val="90000"/>
            </a:lnSpc>
            <a:spcBef>
              <a:spcPct val="0"/>
            </a:spcBef>
            <a:spcAft>
              <a:spcPct val="35000"/>
            </a:spcAft>
            <a:buNone/>
          </a:pPr>
          <a:r>
            <a:rPr lang="en-US" sz="1500" kern="1200" dirty="0"/>
            <a:t>April 23 and 30 – repeat delivery</a:t>
          </a:r>
        </a:p>
      </dsp:txBody>
      <dsp:txXfrm>
        <a:off x="3167901" y="41416"/>
        <a:ext cx="2876451" cy="1331224"/>
      </dsp:txXfrm>
    </dsp:sp>
    <dsp:sp modelId="{1EAEFDD3-A22B-8344-B4EB-BBAE21D0A31D}">
      <dsp:nvSpPr>
        <dsp:cNvPr id="0" name=""/>
        <dsp:cNvSpPr/>
      </dsp:nvSpPr>
      <dsp:spPr>
        <a:xfrm>
          <a:off x="6158781" y="616491"/>
          <a:ext cx="154787" cy="181072"/>
        </a:xfrm>
        <a:prstGeom prst="rightArrow">
          <a:avLst>
            <a:gd name="adj1" fmla="val 60000"/>
            <a:gd name="adj2" fmla="val 50000"/>
          </a:avLst>
        </a:prstGeom>
        <a:solidFill>
          <a:schemeClr val="accent1">
            <a:lumMod val="5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6158781" y="652705"/>
        <a:ext cx="108351" cy="108644"/>
      </dsp:txXfrm>
    </dsp:sp>
    <dsp:sp modelId="{38C02203-4E26-5C4B-84F2-793F219BA8C2}">
      <dsp:nvSpPr>
        <dsp:cNvPr id="0" name=""/>
        <dsp:cNvSpPr/>
      </dsp:nvSpPr>
      <dsp:spPr>
        <a:xfrm>
          <a:off x="6377821" y="0"/>
          <a:ext cx="2607184" cy="1414056"/>
        </a:xfrm>
        <a:prstGeom prst="roundRect">
          <a:avLst>
            <a:gd name="adj" fmla="val 10000"/>
          </a:avLst>
        </a:prstGeom>
        <a:solidFill>
          <a:srgbClr val="A4B58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Current: Under revision for current testing/triage recommendations; planned for fall sim training sessions</a:t>
          </a:r>
        </a:p>
      </dsp:txBody>
      <dsp:txXfrm>
        <a:off x="6419237" y="41416"/>
        <a:ext cx="2524352" cy="13312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406C5C-11F1-4B74-811D-ACE8F80D81EF}">
      <dsp:nvSpPr>
        <dsp:cNvPr id="0" name=""/>
        <dsp:cNvSpPr/>
      </dsp:nvSpPr>
      <dsp:spPr>
        <a:xfrm>
          <a:off x="406469" y="417888"/>
          <a:ext cx="969328" cy="969328"/>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C8F348C-0C6C-4346-B822-EB8AF46264FD}">
      <dsp:nvSpPr>
        <dsp:cNvPr id="0" name=""/>
        <dsp:cNvSpPr/>
      </dsp:nvSpPr>
      <dsp:spPr>
        <a:xfrm>
          <a:off x="613047" y="624473"/>
          <a:ext cx="556171" cy="556171"/>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8FA7149-78D9-48EB-8496-C25C2E7821AF}">
      <dsp:nvSpPr>
        <dsp:cNvPr id="0" name=""/>
        <dsp:cNvSpPr/>
      </dsp:nvSpPr>
      <dsp:spPr>
        <a:xfrm>
          <a:off x="110554" y="1574697"/>
          <a:ext cx="1589062" cy="12386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kern="1200" dirty="0"/>
            <a:t>3 sim sessions</a:t>
          </a:r>
        </a:p>
        <a:p>
          <a:pPr marL="0" lvl="0" indent="0" algn="ctr" defTabSz="711200">
            <a:lnSpc>
              <a:spcPct val="100000"/>
            </a:lnSpc>
            <a:spcBef>
              <a:spcPct val="0"/>
            </a:spcBef>
            <a:spcAft>
              <a:spcPct val="35000"/>
            </a:spcAft>
            <a:buNone/>
            <a:defRPr cap="all"/>
          </a:pPr>
          <a:r>
            <a:rPr lang="en-US" sz="1600" kern="1200" dirty="0"/>
            <a:t>75 min each</a:t>
          </a:r>
        </a:p>
        <a:p>
          <a:pPr marL="0" lvl="0" indent="0" algn="ctr" defTabSz="711200">
            <a:lnSpc>
              <a:spcPct val="100000"/>
            </a:lnSpc>
            <a:spcBef>
              <a:spcPct val="0"/>
            </a:spcBef>
            <a:spcAft>
              <a:spcPct val="35000"/>
            </a:spcAft>
            <a:buNone/>
            <a:defRPr cap="all"/>
          </a:pPr>
          <a:r>
            <a:rPr lang="en-US" sz="1600" kern="1200" dirty="0"/>
            <a:t>UP TO 20 STUDENTS/ SESSION-</a:t>
          </a:r>
          <a:r>
            <a:rPr lang="en-US" sz="1600" kern="1200" dirty="0" err="1"/>
            <a:t>sp</a:t>
          </a:r>
          <a:r>
            <a:rPr lang="en-US" sz="1600" kern="1200" dirty="0"/>
            <a:t> encounter</a:t>
          </a:r>
        </a:p>
      </dsp:txBody>
      <dsp:txXfrm>
        <a:off x="110554" y="1574697"/>
        <a:ext cx="1589062" cy="1238699"/>
      </dsp:txXfrm>
    </dsp:sp>
    <dsp:sp modelId="{51FA7E0F-3855-4D36-BB0F-3D10AAD499CE}">
      <dsp:nvSpPr>
        <dsp:cNvPr id="0" name=""/>
        <dsp:cNvSpPr/>
      </dsp:nvSpPr>
      <dsp:spPr>
        <a:xfrm>
          <a:off x="2285492" y="457739"/>
          <a:ext cx="969328" cy="969328"/>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B84D3B0-0C06-45FA-8557-A18A6D44A9DA}">
      <dsp:nvSpPr>
        <dsp:cNvPr id="0" name=""/>
        <dsp:cNvSpPr/>
      </dsp:nvSpPr>
      <dsp:spPr>
        <a:xfrm>
          <a:off x="2492070" y="664317"/>
          <a:ext cx="556171" cy="556171"/>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EF34288-FB4C-4338-8A43-9A5619B6E007}">
      <dsp:nvSpPr>
        <dsp:cNvPr id="0" name=""/>
        <dsp:cNvSpPr/>
      </dsp:nvSpPr>
      <dsp:spPr>
        <a:xfrm>
          <a:off x="1975605" y="1587804"/>
          <a:ext cx="1589062" cy="16943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kern="1200" dirty="0"/>
            <a:t>Pre questionnaire</a:t>
          </a:r>
        </a:p>
        <a:p>
          <a:pPr marL="0" lvl="0" indent="0" algn="ctr" defTabSz="711200">
            <a:lnSpc>
              <a:spcPct val="100000"/>
            </a:lnSpc>
            <a:spcBef>
              <a:spcPct val="0"/>
            </a:spcBef>
            <a:spcAft>
              <a:spcPct val="35000"/>
            </a:spcAft>
            <a:buNone/>
            <a:defRPr cap="all"/>
          </a:pPr>
          <a:r>
            <a:rPr lang="en-US" sz="1600" kern="1200" dirty="0"/>
            <a:t>Sim orientation</a:t>
          </a:r>
        </a:p>
        <a:p>
          <a:pPr marL="0" lvl="0" indent="0" algn="ctr" defTabSz="711200">
            <a:lnSpc>
              <a:spcPct val="100000"/>
            </a:lnSpc>
            <a:spcBef>
              <a:spcPct val="0"/>
            </a:spcBef>
            <a:spcAft>
              <a:spcPct val="35000"/>
            </a:spcAft>
            <a:buNone/>
            <a:defRPr cap="all"/>
          </a:pPr>
          <a:r>
            <a:rPr lang="en-US" sz="1600" kern="1200" dirty="0"/>
            <a:t>CALL CENTER ORIENTATION &amp; KEY CONSIDERATIONS</a:t>
          </a:r>
        </a:p>
      </dsp:txBody>
      <dsp:txXfrm>
        <a:off x="1975605" y="1587804"/>
        <a:ext cx="1589062" cy="1694316"/>
      </dsp:txXfrm>
    </dsp:sp>
    <dsp:sp modelId="{86618EDF-3A1B-420A-94EE-46549F35BEDF}">
      <dsp:nvSpPr>
        <dsp:cNvPr id="0" name=""/>
        <dsp:cNvSpPr/>
      </dsp:nvSpPr>
      <dsp:spPr>
        <a:xfrm>
          <a:off x="7713225" y="483931"/>
          <a:ext cx="969328" cy="969328"/>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34ABD9F-F009-4AEF-B7F4-96E99253FE46}">
      <dsp:nvSpPr>
        <dsp:cNvPr id="0" name=""/>
        <dsp:cNvSpPr/>
      </dsp:nvSpPr>
      <dsp:spPr>
        <a:xfrm>
          <a:off x="7928624" y="718481"/>
          <a:ext cx="556171" cy="556171"/>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D5388F7-4BE7-4D02-B6CF-F3CE497D8541}">
      <dsp:nvSpPr>
        <dsp:cNvPr id="0" name=""/>
        <dsp:cNvSpPr/>
      </dsp:nvSpPr>
      <dsp:spPr>
        <a:xfrm>
          <a:off x="7384233" y="1639403"/>
          <a:ext cx="1589062" cy="9186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kern="1200" dirty="0"/>
            <a:t>Post Questionnaire Administered</a:t>
          </a:r>
        </a:p>
      </dsp:txBody>
      <dsp:txXfrm>
        <a:off x="7384233" y="1639403"/>
        <a:ext cx="1589062" cy="918618"/>
      </dsp:txXfrm>
    </dsp:sp>
    <dsp:sp modelId="{B457F248-5F26-4794-A459-2B4756BA56CE}">
      <dsp:nvSpPr>
        <dsp:cNvPr id="0" name=""/>
        <dsp:cNvSpPr/>
      </dsp:nvSpPr>
      <dsp:spPr>
        <a:xfrm>
          <a:off x="4109796" y="471248"/>
          <a:ext cx="969328" cy="969328"/>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A3BEBF1-C8B0-49EF-8E8D-26FD6DBCC85F}">
      <dsp:nvSpPr>
        <dsp:cNvPr id="0" name=""/>
        <dsp:cNvSpPr/>
      </dsp:nvSpPr>
      <dsp:spPr>
        <a:xfrm>
          <a:off x="4330466" y="677837"/>
          <a:ext cx="556171" cy="556171"/>
        </a:xfrm>
        <a:prstGeom prst="rect">
          <a:avLst/>
        </a:prstGeom>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C4539B0-67D4-4ACE-BB25-A2F914C1D710}">
      <dsp:nvSpPr>
        <dsp:cNvPr id="0" name=""/>
        <dsp:cNvSpPr/>
      </dsp:nvSpPr>
      <dsp:spPr>
        <a:xfrm>
          <a:off x="3799213" y="1594824"/>
          <a:ext cx="1589062" cy="10811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kern="1200" dirty="0"/>
            <a:t>SCRIPT REVIEW AND TEAM PLANNING (15 MIN)</a:t>
          </a:r>
        </a:p>
        <a:p>
          <a:pPr marL="0" lvl="0" indent="0" algn="ctr" defTabSz="711200">
            <a:lnSpc>
              <a:spcPct val="100000"/>
            </a:lnSpc>
            <a:spcBef>
              <a:spcPct val="0"/>
            </a:spcBef>
            <a:spcAft>
              <a:spcPct val="35000"/>
            </a:spcAft>
            <a:buNone/>
            <a:defRPr cap="all"/>
          </a:pPr>
          <a:r>
            <a:rPr lang="en-US" sz="1600" kern="1200" dirty="0"/>
            <a:t>SP ENCOUNTERS (3 CALLS X 5 MIN) </a:t>
          </a:r>
        </a:p>
      </dsp:txBody>
      <dsp:txXfrm>
        <a:off x="3799213" y="1594824"/>
        <a:ext cx="1589062" cy="1081172"/>
      </dsp:txXfrm>
    </dsp:sp>
    <dsp:sp modelId="{BE3682F3-AA9F-BC41-9121-2C78DE1DED57}">
      <dsp:nvSpPr>
        <dsp:cNvPr id="0" name=""/>
        <dsp:cNvSpPr/>
      </dsp:nvSpPr>
      <dsp:spPr>
        <a:xfrm>
          <a:off x="5976944" y="471248"/>
          <a:ext cx="969328" cy="969328"/>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C9FA0EF-549D-7642-A0B4-F1F4C6A230EA}">
      <dsp:nvSpPr>
        <dsp:cNvPr id="0" name=""/>
        <dsp:cNvSpPr/>
      </dsp:nvSpPr>
      <dsp:spPr>
        <a:xfrm>
          <a:off x="6197614" y="677837"/>
          <a:ext cx="556171" cy="556171"/>
        </a:xfrm>
        <a:prstGeom prst="rect">
          <a:avLst/>
        </a:prstGeom>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F4046FB-E32E-844A-9850-DBEB11C65075}">
      <dsp:nvSpPr>
        <dsp:cNvPr id="0" name=""/>
        <dsp:cNvSpPr/>
      </dsp:nvSpPr>
      <dsp:spPr>
        <a:xfrm>
          <a:off x="5666361" y="1611776"/>
          <a:ext cx="1589062" cy="10811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kern="1200" dirty="0"/>
            <a:t>DEBRIEFING</a:t>
          </a:r>
        </a:p>
      </dsp:txBody>
      <dsp:txXfrm>
        <a:off x="5666361" y="1611776"/>
        <a:ext cx="1589062" cy="108117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7AD975-8243-4260-B744-AD5FBEF794C2}">
      <dsp:nvSpPr>
        <dsp:cNvPr id="0" name=""/>
        <dsp:cNvSpPr/>
      </dsp:nvSpPr>
      <dsp:spPr>
        <a:xfrm>
          <a:off x="-93405" y="10650"/>
          <a:ext cx="6469957" cy="1680468"/>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E1D1A44-1AAF-40C7-B54F-0939DC22C8FF}">
      <dsp:nvSpPr>
        <dsp:cNvPr id="0" name=""/>
        <dsp:cNvSpPr/>
      </dsp:nvSpPr>
      <dsp:spPr>
        <a:xfrm>
          <a:off x="414438" y="389208"/>
          <a:ext cx="925158" cy="923352"/>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325A7C8-B79E-4119-9C5C-996306FA1477}">
      <dsp:nvSpPr>
        <dsp:cNvPr id="0" name=""/>
        <dsp:cNvSpPr/>
      </dsp:nvSpPr>
      <dsp:spPr>
        <a:xfrm>
          <a:off x="1747492" y="11473"/>
          <a:ext cx="4650957" cy="16804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49" tIns="177849" rIns="177849" bIns="177849" numCol="1" spcCol="1270" anchor="ctr" anchorCtr="0">
          <a:noAutofit/>
        </a:bodyPr>
        <a:lstStyle/>
        <a:p>
          <a:pPr marL="0" lvl="0" indent="0" algn="l" defTabSz="977900">
            <a:lnSpc>
              <a:spcPct val="100000"/>
            </a:lnSpc>
            <a:spcBef>
              <a:spcPct val="0"/>
            </a:spcBef>
            <a:spcAft>
              <a:spcPct val="35000"/>
            </a:spcAft>
            <a:buNone/>
          </a:pPr>
          <a:r>
            <a:rPr lang="en-US" sz="2200" kern="1200" dirty="0"/>
            <a:t>Supported students’ understanding of COVID-19 disease information and patient and family communication points.</a:t>
          </a:r>
        </a:p>
      </dsp:txBody>
      <dsp:txXfrm>
        <a:off x="1747492" y="11473"/>
        <a:ext cx="4650957" cy="1680464"/>
      </dsp:txXfrm>
    </dsp:sp>
    <dsp:sp modelId="{6C990D76-0234-4F92-AEF4-70691ED6F3DC}">
      <dsp:nvSpPr>
        <dsp:cNvPr id="0" name=""/>
        <dsp:cNvSpPr/>
      </dsp:nvSpPr>
      <dsp:spPr>
        <a:xfrm>
          <a:off x="-93405" y="2099322"/>
          <a:ext cx="6469957" cy="1678822"/>
        </a:xfrm>
        <a:prstGeom prst="roundRect">
          <a:avLst>
            <a:gd name="adj" fmla="val 10000"/>
          </a:avLst>
        </a:prstGeom>
        <a:solidFill>
          <a:srgbClr val="C00000"/>
        </a:solidFill>
        <a:ln>
          <a:noFill/>
        </a:ln>
        <a:effectLst/>
      </dsp:spPr>
      <dsp:style>
        <a:lnRef idx="0">
          <a:scrgbClr r="0" g="0" b="0"/>
        </a:lnRef>
        <a:fillRef idx="1">
          <a:scrgbClr r="0" g="0" b="0"/>
        </a:fillRef>
        <a:effectRef idx="0">
          <a:scrgbClr r="0" g="0" b="0"/>
        </a:effectRef>
        <a:fontRef idx="minor"/>
      </dsp:style>
    </dsp:sp>
    <dsp:sp modelId="{7FD8D7AC-7579-49D0-A5DA-1862158C42C1}">
      <dsp:nvSpPr>
        <dsp:cNvPr id="0" name=""/>
        <dsp:cNvSpPr/>
      </dsp:nvSpPr>
      <dsp:spPr>
        <a:xfrm>
          <a:off x="414438" y="2477057"/>
          <a:ext cx="925158" cy="923352"/>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C33B556-4A18-47BF-B943-739A5D2A6CE9}">
      <dsp:nvSpPr>
        <dsp:cNvPr id="0" name=""/>
        <dsp:cNvSpPr/>
      </dsp:nvSpPr>
      <dsp:spPr>
        <a:xfrm>
          <a:off x="1747982" y="2099322"/>
          <a:ext cx="4649978" cy="16804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49" tIns="177849" rIns="177849" bIns="177849" numCol="1" spcCol="1270" anchor="ctr" anchorCtr="0">
          <a:noAutofit/>
        </a:bodyPr>
        <a:lstStyle/>
        <a:p>
          <a:pPr marL="0" lvl="0" indent="0" algn="l" defTabSz="977900">
            <a:lnSpc>
              <a:spcPct val="100000"/>
            </a:lnSpc>
            <a:spcBef>
              <a:spcPct val="0"/>
            </a:spcBef>
            <a:spcAft>
              <a:spcPct val="35000"/>
            </a:spcAft>
            <a:buNone/>
          </a:pPr>
          <a:r>
            <a:rPr lang="en-US" sz="2200" kern="1200" dirty="0"/>
            <a:t>Supported students’ knowledge of screening tools and decision algorithms via telemedicine delivery.</a:t>
          </a:r>
        </a:p>
      </dsp:txBody>
      <dsp:txXfrm>
        <a:off x="1747982" y="2099322"/>
        <a:ext cx="4649978" cy="1680464"/>
      </dsp:txXfrm>
    </dsp:sp>
    <dsp:sp modelId="{F7C41CBE-462B-4968-BDD6-8759F1A4B8FC}">
      <dsp:nvSpPr>
        <dsp:cNvPr id="0" name=""/>
        <dsp:cNvSpPr/>
      </dsp:nvSpPr>
      <dsp:spPr>
        <a:xfrm>
          <a:off x="-93405" y="4199463"/>
          <a:ext cx="6469957" cy="1678822"/>
        </a:xfrm>
        <a:prstGeom prst="roundRect">
          <a:avLst>
            <a:gd name="adj" fmla="val 10000"/>
          </a:avLst>
        </a:prstGeom>
        <a:solidFill>
          <a:srgbClr val="98A877"/>
        </a:solidFill>
        <a:ln>
          <a:noFill/>
        </a:ln>
        <a:effectLst/>
      </dsp:spPr>
      <dsp:style>
        <a:lnRef idx="0">
          <a:scrgbClr r="0" g="0" b="0"/>
        </a:lnRef>
        <a:fillRef idx="1">
          <a:scrgbClr r="0" g="0" b="0"/>
        </a:fillRef>
        <a:effectRef idx="0">
          <a:scrgbClr r="0" g="0" b="0"/>
        </a:effectRef>
        <a:fontRef idx="minor"/>
      </dsp:style>
    </dsp:sp>
    <dsp:sp modelId="{302006DE-8677-4F22-B22C-DA80531F548E}">
      <dsp:nvSpPr>
        <dsp:cNvPr id="0" name=""/>
        <dsp:cNvSpPr/>
      </dsp:nvSpPr>
      <dsp:spPr>
        <a:xfrm>
          <a:off x="414438" y="4564906"/>
          <a:ext cx="925158" cy="923352"/>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A21F19B-D233-4FA7-BEE9-D3356D6AA015}">
      <dsp:nvSpPr>
        <dsp:cNvPr id="0" name=""/>
        <dsp:cNvSpPr/>
      </dsp:nvSpPr>
      <dsp:spPr>
        <a:xfrm>
          <a:off x="1582580" y="4187171"/>
          <a:ext cx="4980781" cy="16804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49" tIns="177849" rIns="177849" bIns="177849" numCol="1" spcCol="1270" anchor="ctr" anchorCtr="0">
          <a:noAutofit/>
        </a:bodyPr>
        <a:lstStyle/>
        <a:p>
          <a:pPr marL="0" lvl="0" indent="0" algn="l" defTabSz="977900">
            <a:lnSpc>
              <a:spcPct val="100000"/>
            </a:lnSpc>
            <a:spcBef>
              <a:spcPct val="0"/>
            </a:spcBef>
            <a:spcAft>
              <a:spcPct val="35000"/>
            </a:spcAft>
            <a:buNone/>
          </a:pPr>
          <a:r>
            <a:rPr lang="en-US" sz="2200" kern="1200" dirty="0"/>
            <a:t>Provided a resource to train students prior to staffing at a practice site (call center) and informed students of this opportunity.</a:t>
          </a:r>
        </a:p>
      </dsp:txBody>
      <dsp:txXfrm>
        <a:off x="1582580" y="4187171"/>
        <a:ext cx="4980781" cy="1680464"/>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9FDFF7-F6FA-4078-9C40-6B19978E993B}" type="datetimeFigureOut">
              <a:rPr lang="en-US" smtClean="0"/>
              <a:t>11/13/20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B3D451-2F55-409D-8085-872362C156B6}" type="slidenum">
              <a:rPr lang="en-US" smtClean="0"/>
              <a:t>‹#›</a:t>
            </a:fld>
            <a:endParaRPr lang="en-US"/>
          </a:p>
        </p:txBody>
      </p:sp>
    </p:spTree>
    <p:extLst>
      <p:ext uri="{BB962C8B-B14F-4D97-AF65-F5344CB8AC3E}">
        <p14:creationId xmlns:p14="http://schemas.microsoft.com/office/powerpoint/2010/main" val="30300913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B3D451-2F55-409D-8085-872362C156B6}" type="slidenum">
              <a:rPr lang="en-US" smtClean="0"/>
              <a:t>1</a:t>
            </a:fld>
            <a:endParaRPr lang="en-US"/>
          </a:p>
        </p:txBody>
      </p:sp>
    </p:spTree>
    <p:extLst>
      <p:ext uri="{BB962C8B-B14F-4D97-AF65-F5344CB8AC3E}">
        <p14:creationId xmlns:p14="http://schemas.microsoft.com/office/powerpoint/2010/main" val="42209193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Qualitative evaluation of open response comments identified 15 themes: Communication, COVID disease, Critical thinking, Debriefing/feedback, Future actions, Interprofessional exposure, Patient care, Patient emotions/Empathy, Simulation education training - Positive/Effective delivery format, Process training - screening tool, Realistic, Self-emotion - control/confidence, SP training, Teamwork, Telemedicine/Practice site learning. Relative counts for each theme are provided.</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96B3D451-2F55-409D-8085-872362C156B6}" type="slidenum">
              <a:rPr lang="en-US" smtClean="0"/>
              <a:t>13</a:t>
            </a:fld>
            <a:endParaRPr lang="en-US"/>
          </a:p>
        </p:txBody>
      </p:sp>
    </p:spTree>
    <p:extLst>
      <p:ext uri="{BB962C8B-B14F-4D97-AF65-F5344CB8AC3E}">
        <p14:creationId xmlns:p14="http://schemas.microsoft.com/office/powerpoint/2010/main" val="5781729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An interprofessional simulation training activity via an online platform supported student learning for COVID-19 disease information, screening algorithm and decision tree tools, and telemedicine delivery. The training also prepares students to serve in the 1-800 COVID-19 Hotline Call Center which supports the statewide community during this public health crisis.</a:t>
            </a:r>
            <a:endParaRPr lang="en-US" dirty="0"/>
          </a:p>
        </p:txBody>
      </p:sp>
      <p:sp>
        <p:nvSpPr>
          <p:cNvPr id="4" name="Slide Number Placeholder 3"/>
          <p:cNvSpPr>
            <a:spLocks noGrp="1"/>
          </p:cNvSpPr>
          <p:nvPr>
            <p:ph type="sldNum" sz="quarter" idx="5"/>
          </p:nvPr>
        </p:nvSpPr>
        <p:spPr/>
        <p:txBody>
          <a:bodyPr/>
          <a:lstStyle/>
          <a:p>
            <a:fld id="{F29C6344-7B56-AC48-A113-468B268974A7}" type="slidenum">
              <a:rPr lang="en-US" smtClean="0"/>
              <a:t>15</a:t>
            </a:fld>
            <a:endParaRPr lang="en-US"/>
          </a:p>
        </p:txBody>
      </p:sp>
    </p:spTree>
    <p:extLst>
      <p:ext uri="{BB962C8B-B14F-4D97-AF65-F5344CB8AC3E}">
        <p14:creationId xmlns:p14="http://schemas.microsoft.com/office/powerpoint/2010/main" val="7558112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Adaptation of live events to online/distance delivery formats</a:t>
            </a:r>
          </a:p>
          <a:p>
            <a:r>
              <a:rPr lang="en-US" dirty="0"/>
              <a:t>Development of numerous COVID-19 education events</a:t>
            </a:r>
          </a:p>
        </p:txBody>
      </p:sp>
      <p:sp>
        <p:nvSpPr>
          <p:cNvPr id="4" name="Slide Number Placeholder 3"/>
          <p:cNvSpPr>
            <a:spLocks noGrp="1"/>
          </p:cNvSpPr>
          <p:nvPr>
            <p:ph type="sldNum" sz="quarter" idx="5"/>
          </p:nvPr>
        </p:nvSpPr>
        <p:spPr/>
        <p:txBody>
          <a:bodyPr/>
          <a:lstStyle/>
          <a:p>
            <a:fld id="{96B3D451-2F55-409D-8085-872362C156B6}" type="slidenum">
              <a:rPr lang="en-US" smtClean="0"/>
              <a:t>4</a:t>
            </a:fld>
            <a:endParaRPr lang="en-US"/>
          </a:p>
        </p:txBody>
      </p:sp>
    </p:spTree>
    <p:extLst>
      <p:ext uri="{BB962C8B-B14F-4D97-AF65-F5344CB8AC3E}">
        <p14:creationId xmlns:p14="http://schemas.microsoft.com/office/powerpoint/2010/main" val="12011816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Interprofessional Collaborative Competencies Attainment Survey (ICCAS)</a:t>
            </a:r>
          </a:p>
          <a:p>
            <a:r>
              <a:rPr lang="en-US" sz="1200" kern="1200" dirty="0">
                <a:solidFill>
                  <a:schemeClr val="tx1"/>
                </a:solidFill>
                <a:effectLst/>
                <a:latin typeface="+mn-lt"/>
                <a:ea typeface="+mn-ea"/>
                <a:cs typeface="+mn-cs"/>
              </a:rPr>
              <a:t>Likert evaluation items and qualitative responses for learning objectives and SP interactions</a:t>
            </a:r>
          </a:p>
          <a:p>
            <a:endParaRPr lang="en-US" sz="1200" b="1" i="0" u="sng" strike="noStrike" kern="1200" dirty="0">
              <a:solidFill>
                <a:schemeClr val="tx1"/>
              </a:solidFill>
              <a:effectLst/>
              <a:latin typeface="+mn-lt"/>
              <a:ea typeface="+mn-ea"/>
              <a:cs typeface="+mn-cs"/>
            </a:endParaRPr>
          </a:p>
          <a:p>
            <a:r>
              <a:rPr lang="en-US" sz="1200" b="1" i="0" u="sng" strike="noStrike" kern="1200" dirty="0">
                <a:solidFill>
                  <a:schemeClr val="tx1"/>
                </a:solidFill>
                <a:effectLst/>
                <a:latin typeface="+mn-lt"/>
                <a:ea typeface="+mn-ea"/>
                <a:cs typeface="+mn-cs"/>
              </a:rPr>
              <a:t>COVID-19 Screening Hotline Scenarios – 5 drafted, 3 used to date</a:t>
            </a:r>
            <a:endParaRPr lang="en-US" sz="1200" b="0" i="0" u="none" strike="noStrike" kern="1200" dirty="0">
              <a:solidFill>
                <a:schemeClr val="tx1"/>
              </a:solidFill>
              <a:effectLst/>
              <a:latin typeface="+mn-lt"/>
              <a:ea typeface="+mn-ea"/>
              <a:cs typeface="+mn-cs"/>
            </a:endParaRPr>
          </a:p>
          <a:p>
            <a:r>
              <a:rPr lang="en-US" sz="1200" b="1" i="0" u="none" strike="noStrike" kern="1200" dirty="0">
                <a:solidFill>
                  <a:schemeClr val="tx1"/>
                </a:solidFill>
                <a:effectLst/>
                <a:latin typeface="+mn-lt"/>
                <a:ea typeface="+mn-ea"/>
                <a:cs typeface="+mn-cs"/>
              </a:rPr>
              <a:t> </a:t>
            </a:r>
            <a:endParaRPr lang="en-US" sz="1200" b="0" i="0" u="none" strike="noStrike" kern="1200" dirty="0">
              <a:solidFill>
                <a:schemeClr val="tx1"/>
              </a:solidFill>
              <a:effectLst/>
              <a:latin typeface="+mn-lt"/>
              <a:ea typeface="+mn-ea"/>
              <a:cs typeface="+mn-cs"/>
            </a:endParaRPr>
          </a:p>
          <a:p>
            <a:r>
              <a:rPr lang="en-US" sz="1200" b="1" i="0" u="none" strike="noStrike" kern="1200" dirty="0">
                <a:solidFill>
                  <a:schemeClr val="tx1"/>
                </a:solidFill>
                <a:effectLst/>
                <a:latin typeface="+mn-lt"/>
                <a:ea typeface="+mn-ea"/>
                <a:cs typeface="+mn-cs"/>
              </a:rPr>
              <a:t>**Normal Anxious Patient with no Exposure or Travel</a:t>
            </a:r>
            <a:endParaRPr lang="en-US" sz="1200" b="0" i="0" u="none" strike="noStrike" kern="1200" dirty="0">
              <a:solidFill>
                <a:schemeClr val="tx1"/>
              </a:solidFill>
              <a:effectLst/>
              <a:latin typeface="+mn-lt"/>
              <a:ea typeface="+mn-ea"/>
              <a:cs typeface="+mn-cs"/>
            </a:endParaRPr>
          </a:p>
          <a:p>
            <a:pPr lvl="1"/>
            <a:r>
              <a:rPr lang="en-US" sz="1200" b="0" i="0" u="none" strike="noStrike" kern="1200" dirty="0">
                <a:solidFill>
                  <a:schemeClr val="tx1"/>
                </a:solidFill>
                <a:effectLst/>
                <a:latin typeface="+mn-lt"/>
                <a:ea typeface="+mn-ea"/>
                <a:cs typeface="+mn-cs"/>
              </a:rPr>
              <a:t>27 y/o male calls complaining of sore throat and a mild cough. The patient has no past medical history, has not been experiencing a fever, has had no COVID positive contacts, and has not traveled. The patient is anxious because his daughter goes to a day care in which one of the care-taker’s spouses has tested positive. His daughter and the care taker are asymptomatic. The patient is very anxious because he is a single-parent and doesn’t have anyone to care for his daughter if he has the coronavirus and has to be hospitalized. </a:t>
            </a:r>
          </a:p>
          <a:p>
            <a:pPr lvl="1"/>
            <a:r>
              <a:rPr lang="en-US" sz="1200" b="0" i="0" u="none" strike="noStrike" kern="1200" dirty="0">
                <a:solidFill>
                  <a:schemeClr val="tx1"/>
                </a:solidFill>
                <a:effectLst/>
                <a:latin typeface="+mn-lt"/>
                <a:ea typeface="+mn-ea"/>
                <a:cs typeface="+mn-cs"/>
              </a:rPr>
              <a:t>This patient would be qualified as low risk. Screener will need to reassure patient that they are low risk and refer to script for further recommendations.</a:t>
            </a:r>
          </a:p>
          <a:p>
            <a:r>
              <a:rPr lang="en-US" sz="1200" b="1" i="0" u="none" strike="noStrike" kern="1200" dirty="0">
                <a:solidFill>
                  <a:schemeClr val="tx1"/>
                </a:solidFill>
                <a:effectLst/>
                <a:latin typeface="+mn-lt"/>
                <a:ea typeface="+mn-ea"/>
                <a:cs typeface="+mn-cs"/>
              </a:rPr>
              <a:t> </a:t>
            </a:r>
            <a:endParaRPr lang="en-US" sz="1200" b="0" i="0" u="none" strike="noStrike" kern="1200" dirty="0">
              <a:solidFill>
                <a:schemeClr val="tx1"/>
              </a:solidFill>
              <a:effectLst/>
              <a:latin typeface="+mn-lt"/>
              <a:ea typeface="+mn-ea"/>
              <a:cs typeface="+mn-cs"/>
            </a:endParaRPr>
          </a:p>
          <a:p>
            <a:r>
              <a:rPr lang="en-US" sz="1200" b="1" i="0" u="none" strike="noStrike" kern="1200" dirty="0">
                <a:solidFill>
                  <a:schemeClr val="tx1"/>
                </a:solidFill>
                <a:effectLst/>
                <a:latin typeface="+mn-lt"/>
                <a:ea typeface="+mn-ea"/>
                <a:cs typeface="+mn-cs"/>
              </a:rPr>
              <a:t>**Textbook Triage Referral due to Exposure</a:t>
            </a:r>
            <a:endParaRPr lang="en-US" sz="1200" b="0" i="0" u="none" strike="noStrike" kern="1200" dirty="0">
              <a:solidFill>
                <a:schemeClr val="tx1"/>
              </a:solidFill>
              <a:effectLst/>
              <a:latin typeface="+mn-lt"/>
              <a:ea typeface="+mn-ea"/>
              <a:cs typeface="+mn-cs"/>
            </a:endParaRPr>
          </a:p>
          <a:p>
            <a:pPr lvl="1"/>
            <a:r>
              <a:rPr lang="en-US" sz="1200" b="0" i="0" u="none" strike="noStrike" kern="1200" dirty="0">
                <a:solidFill>
                  <a:schemeClr val="tx1"/>
                </a:solidFill>
                <a:effectLst/>
                <a:latin typeface="+mn-lt"/>
                <a:ea typeface="+mn-ea"/>
                <a:cs typeface="+mn-cs"/>
              </a:rPr>
              <a:t>47 y/o female calls complaining of a fever of 102F, cough, fatigue, and body aches but denies shortness of breath or an increased work of breathing. She has been working from home for the past 2 weeks. The patient has no significant past medical history, but her husband is a nurse that tested positive for COVID 5 days ago and has been quarantined at home.</a:t>
            </a:r>
          </a:p>
          <a:p>
            <a:pPr lvl="1"/>
            <a:r>
              <a:rPr lang="en-US" sz="1200" b="0" i="0" u="none" strike="noStrike" kern="1200" dirty="0">
                <a:solidFill>
                  <a:schemeClr val="tx1"/>
                </a:solidFill>
                <a:effectLst/>
                <a:latin typeface="+mn-lt"/>
                <a:ea typeface="+mn-ea"/>
                <a:cs typeface="+mn-cs"/>
              </a:rPr>
              <a:t>This patient would be considered intermediate risk. She should be given the number for the drive thru triage for testing and further directed from there.</a:t>
            </a:r>
          </a:p>
          <a:p>
            <a:r>
              <a:rPr lang="en-US" sz="1200" b="1" i="0" u="none" strike="noStrike" kern="1200" dirty="0">
                <a:solidFill>
                  <a:schemeClr val="tx1"/>
                </a:solidFill>
                <a:effectLst/>
                <a:latin typeface="+mn-lt"/>
                <a:ea typeface="+mn-ea"/>
                <a:cs typeface="+mn-cs"/>
              </a:rPr>
              <a:t> </a:t>
            </a:r>
            <a:endParaRPr lang="en-US" sz="1200" b="0" i="0" u="none" strike="noStrike" kern="1200" dirty="0">
              <a:solidFill>
                <a:schemeClr val="tx1"/>
              </a:solidFill>
              <a:effectLst/>
              <a:latin typeface="+mn-lt"/>
              <a:ea typeface="+mn-ea"/>
              <a:cs typeface="+mn-cs"/>
            </a:endParaRPr>
          </a:p>
          <a:p>
            <a:r>
              <a:rPr lang="en-US" sz="1200" b="1" i="0" u="none" strike="noStrike" kern="1200" dirty="0">
                <a:solidFill>
                  <a:schemeClr val="tx1"/>
                </a:solidFill>
                <a:effectLst/>
                <a:latin typeface="+mn-lt"/>
                <a:ea typeface="+mn-ea"/>
                <a:cs typeface="+mn-cs"/>
              </a:rPr>
              <a:t>Immunocompromised patient with Classic Symptoms</a:t>
            </a:r>
            <a:endParaRPr lang="en-US" sz="1200" b="0" i="0" u="none" strike="noStrike" kern="1200" dirty="0">
              <a:solidFill>
                <a:schemeClr val="tx1"/>
              </a:solidFill>
              <a:effectLst/>
              <a:latin typeface="+mn-lt"/>
              <a:ea typeface="+mn-ea"/>
              <a:cs typeface="+mn-cs"/>
            </a:endParaRPr>
          </a:p>
          <a:p>
            <a:pPr lvl="1"/>
            <a:r>
              <a:rPr lang="en-US" sz="1200" b="0" i="0" u="none" strike="noStrike" kern="1200" dirty="0">
                <a:solidFill>
                  <a:schemeClr val="tx1"/>
                </a:solidFill>
                <a:effectLst/>
                <a:latin typeface="+mn-lt"/>
                <a:ea typeface="+mn-ea"/>
                <a:cs typeface="+mn-cs"/>
              </a:rPr>
              <a:t>53 y/o female call complaining of a fever of 103F, cough, and shortness of breath. The patient has a past medical history significant for a kidney transplant and is currently taking prednisone and tacrolimus for immunosuppression. The patient has not traveled out of the state in the last month and has no known sick contacts.</a:t>
            </a:r>
          </a:p>
          <a:p>
            <a:pPr lvl="1"/>
            <a:r>
              <a:rPr lang="en-US" sz="1200" b="0" i="0" u="none" strike="noStrike" kern="1200" dirty="0">
                <a:solidFill>
                  <a:schemeClr val="tx1"/>
                </a:solidFill>
                <a:effectLst/>
                <a:latin typeface="+mn-lt"/>
                <a:ea typeface="+mn-ea"/>
                <a:cs typeface="+mn-cs"/>
              </a:rPr>
              <a:t>This is a partial judgement call because they technically would screen negative for exposure and travel, however I would consider them intermediate risk due to their symptomology and immunosuppressive state and refer them to the drive thru triage for testing and further direction.</a:t>
            </a:r>
          </a:p>
          <a:p>
            <a:r>
              <a:rPr lang="en-US" sz="1200" b="1" i="0" u="none" strike="noStrike" kern="1200" dirty="0">
                <a:solidFill>
                  <a:schemeClr val="tx1"/>
                </a:solidFill>
                <a:effectLst/>
                <a:latin typeface="+mn-lt"/>
                <a:ea typeface="+mn-ea"/>
                <a:cs typeface="+mn-cs"/>
              </a:rPr>
              <a:t> </a:t>
            </a:r>
            <a:endParaRPr lang="en-US" sz="1200" b="0" i="0" u="none" strike="noStrike" kern="1200" dirty="0">
              <a:solidFill>
                <a:schemeClr val="tx1"/>
              </a:solidFill>
              <a:effectLst/>
              <a:latin typeface="+mn-lt"/>
              <a:ea typeface="+mn-ea"/>
              <a:cs typeface="+mn-cs"/>
            </a:endParaRPr>
          </a:p>
          <a:p>
            <a:r>
              <a:rPr lang="en-US" sz="1200" b="1" i="0" u="none" strike="noStrike" kern="1200" dirty="0">
                <a:solidFill>
                  <a:schemeClr val="tx1"/>
                </a:solidFill>
                <a:effectLst/>
                <a:latin typeface="+mn-lt"/>
                <a:ea typeface="+mn-ea"/>
                <a:cs typeface="+mn-cs"/>
              </a:rPr>
              <a:t>**Test Results/ What to do Next/ Angry</a:t>
            </a:r>
            <a:endParaRPr lang="en-US" sz="1200" b="0" i="0" u="none" strike="noStrike" kern="1200" dirty="0">
              <a:solidFill>
                <a:schemeClr val="tx1"/>
              </a:solidFill>
              <a:effectLst/>
              <a:latin typeface="+mn-lt"/>
              <a:ea typeface="+mn-ea"/>
              <a:cs typeface="+mn-cs"/>
            </a:endParaRPr>
          </a:p>
          <a:p>
            <a:pPr lvl="1"/>
            <a:r>
              <a:rPr lang="en-US" sz="1200" b="0" i="0" u="none" strike="noStrike" kern="1200" dirty="0">
                <a:solidFill>
                  <a:schemeClr val="tx1"/>
                </a:solidFill>
                <a:effectLst/>
                <a:latin typeface="+mn-lt"/>
                <a:ea typeface="+mn-ea"/>
                <a:cs typeface="+mn-cs"/>
              </a:rPr>
              <a:t>62 y/o male calls and tells you that he called the hotline 3 days ago and due to his close exposures and mild symptoms (sore throat, cough) was referred to the drive thru triage station where he was tested for COVID-19. He is calling today because they told him that they would have the results of the test within 3 days and wants to know why he has not been contacted when he could have a virus that could kill him (angrily). His symptoms have not gotten worse.</a:t>
            </a:r>
          </a:p>
          <a:p>
            <a:pPr lvl="1"/>
            <a:r>
              <a:rPr lang="en-US" sz="1200" b="0" i="0" u="none" strike="noStrike" kern="1200" dirty="0">
                <a:solidFill>
                  <a:schemeClr val="tx1"/>
                </a:solidFill>
                <a:effectLst/>
                <a:latin typeface="+mn-lt"/>
                <a:ea typeface="+mn-ea"/>
                <a:cs typeface="+mn-cs"/>
              </a:rPr>
              <a:t>The patient does not need to be screened as he has already been tested. Reassure the patient that it takes between 3-7 days for results to come back and that they should be expecting a call soon within the coming days. Tell the patient to continue to monitor their symptoms to make sure they do not get worse and to wait patiently while continuing to practice good hand hygiene and social distancing.</a:t>
            </a:r>
          </a:p>
          <a:p>
            <a:r>
              <a:rPr lang="en-US" sz="1200" b="1" i="0" u="none" strike="noStrike" kern="1200" dirty="0">
                <a:solidFill>
                  <a:schemeClr val="tx1"/>
                </a:solidFill>
                <a:effectLst/>
                <a:latin typeface="+mn-lt"/>
                <a:ea typeface="+mn-ea"/>
                <a:cs typeface="+mn-cs"/>
              </a:rPr>
              <a:t> </a:t>
            </a:r>
            <a:endParaRPr lang="en-US" sz="1200" b="0" i="0" u="none" strike="noStrike" kern="1200" dirty="0">
              <a:solidFill>
                <a:schemeClr val="tx1"/>
              </a:solidFill>
              <a:effectLst/>
              <a:latin typeface="+mn-lt"/>
              <a:ea typeface="+mn-ea"/>
              <a:cs typeface="+mn-cs"/>
            </a:endParaRPr>
          </a:p>
          <a:p>
            <a:r>
              <a:rPr lang="en-US" sz="1200" b="1" i="0" u="none" strike="noStrike" kern="1200" dirty="0">
                <a:solidFill>
                  <a:schemeClr val="tx1"/>
                </a:solidFill>
                <a:effectLst/>
                <a:latin typeface="+mn-lt"/>
                <a:ea typeface="+mn-ea"/>
                <a:cs typeface="+mn-cs"/>
              </a:rPr>
              <a:t>Child</a:t>
            </a:r>
            <a:endParaRPr lang="en-US" sz="1200" b="0" i="0" u="none" strike="noStrike" kern="1200" dirty="0">
              <a:solidFill>
                <a:schemeClr val="tx1"/>
              </a:solidFill>
              <a:effectLst/>
              <a:latin typeface="+mn-lt"/>
              <a:ea typeface="+mn-ea"/>
              <a:cs typeface="+mn-cs"/>
            </a:endParaRPr>
          </a:p>
          <a:p>
            <a:pPr lvl="1"/>
            <a:r>
              <a:rPr lang="en-US" sz="1200" b="0" i="0" u="none" strike="noStrike" kern="1200" dirty="0">
                <a:solidFill>
                  <a:schemeClr val="tx1"/>
                </a:solidFill>
                <a:effectLst/>
                <a:latin typeface="+mn-lt"/>
                <a:ea typeface="+mn-ea"/>
                <a:cs typeface="+mn-cs"/>
              </a:rPr>
              <a:t>32 y/o female calls and tells you that she is concerned that her 2 y/o son has the coronavirus. The parent is asymptomatic and has not traveled or had any COVID positive contacts. Her child has been having diarrhea, cough, and a fever of 102. A parent of one of the children that goes to the daycare that her son goes to has tested positive. The child has no other past medical history.</a:t>
            </a:r>
          </a:p>
          <a:p>
            <a:pPr lvl="1"/>
            <a:r>
              <a:rPr lang="en-US" sz="1200" b="0" i="0" u="none" strike="noStrike" kern="1200" dirty="0">
                <a:solidFill>
                  <a:schemeClr val="tx1"/>
                </a:solidFill>
                <a:effectLst/>
                <a:latin typeface="+mn-lt"/>
                <a:ea typeface="+mn-ea"/>
                <a:cs typeface="+mn-cs"/>
              </a:rPr>
              <a:t>When evaluating a parent calling for a child you first need to screen the parent so that we have their information in the system in case the child does test positive and causes infection of the parent which they will then have to be screened/ tested through the drive thru triage; however we will already have their information. This parent would currently be screened as low risk. Then you would need to refer the parent to call the pediatric hotline number that you provide for a more thorough screening of her son.</a:t>
            </a:r>
          </a:p>
          <a:p>
            <a:endParaRPr lang="en-US" dirty="0"/>
          </a:p>
        </p:txBody>
      </p:sp>
      <p:sp>
        <p:nvSpPr>
          <p:cNvPr id="4" name="Slide Number Placeholder 3"/>
          <p:cNvSpPr>
            <a:spLocks noGrp="1"/>
          </p:cNvSpPr>
          <p:nvPr>
            <p:ph type="sldNum" sz="quarter" idx="5"/>
          </p:nvPr>
        </p:nvSpPr>
        <p:spPr/>
        <p:txBody>
          <a:bodyPr/>
          <a:lstStyle/>
          <a:p>
            <a:fld id="{F29C6344-7B56-AC48-A113-468B268974A7}" type="slidenum">
              <a:rPr lang="en-US" smtClean="0"/>
              <a:t>5</a:t>
            </a:fld>
            <a:endParaRPr lang="en-US"/>
          </a:p>
        </p:txBody>
      </p:sp>
    </p:spTree>
    <p:extLst>
      <p:ext uri="{BB962C8B-B14F-4D97-AF65-F5344CB8AC3E}">
        <p14:creationId xmlns:p14="http://schemas.microsoft.com/office/powerpoint/2010/main" val="13945300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Screening purposes</a:t>
            </a:r>
          </a:p>
          <a:p>
            <a:r>
              <a:rPr lang="en-US" dirty="0"/>
              <a:t>Gathering patient information for ADH</a:t>
            </a:r>
          </a:p>
          <a:p>
            <a:r>
              <a:rPr lang="en-US" dirty="0"/>
              <a:t>Recommendations</a:t>
            </a:r>
          </a:p>
          <a:p>
            <a:endParaRPr lang="en-US" dirty="0"/>
          </a:p>
        </p:txBody>
      </p:sp>
      <p:sp>
        <p:nvSpPr>
          <p:cNvPr id="4" name="Slide Number Placeholder 3"/>
          <p:cNvSpPr>
            <a:spLocks noGrp="1"/>
          </p:cNvSpPr>
          <p:nvPr>
            <p:ph type="sldNum" sz="quarter" idx="5"/>
          </p:nvPr>
        </p:nvSpPr>
        <p:spPr/>
        <p:txBody>
          <a:bodyPr/>
          <a:lstStyle/>
          <a:p>
            <a:fld id="{96B3D451-2F55-409D-8085-872362C156B6}" type="slidenum">
              <a:rPr lang="en-US" smtClean="0"/>
              <a:t>7</a:t>
            </a:fld>
            <a:endParaRPr lang="en-US"/>
          </a:p>
        </p:txBody>
      </p:sp>
    </p:spTree>
    <p:extLst>
      <p:ext uri="{BB962C8B-B14F-4D97-AF65-F5344CB8AC3E}">
        <p14:creationId xmlns:p14="http://schemas.microsoft.com/office/powerpoint/2010/main" val="32638514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800000"/>
              </a:buClr>
            </a:pPr>
            <a:r>
              <a:rPr lang="en-US" sz="1200" dirty="0">
                <a:latin typeface="Meiryo" panose="020B0604030504040204" pitchFamily="34" charset="-128"/>
                <a:ea typeface="Meiryo" panose="020B0604030504040204" pitchFamily="34" charset="-128"/>
                <a:cs typeface="Meiryo" panose="020B0604030504040204" pitchFamily="34" charset="-128"/>
              </a:rPr>
              <a:t>Patient information</a:t>
            </a:r>
          </a:p>
          <a:p>
            <a:pPr>
              <a:buClr>
                <a:srgbClr val="800000"/>
              </a:buClr>
            </a:pPr>
            <a:r>
              <a:rPr lang="en-US" sz="1200" dirty="0">
                <a:latin typeface="Meiryo" panose="020B0604030504040204" pitchFamily="34" charset="-128"/>
                <a:ea typeface="Meiryo" panose="020B0604030504040204" pitchFamily="34" charset="-128"/>
                <a:cs typeface="Meiryo" panose="020B0604030504040204" pitchFamily="34" charset="-128"/>
              </a:rPr>
              <a:t>Travel details</a:t>
            </a:r>
          </a:p>
          <a:p>
            <a:pPr>
              <a:buClr>
                <a:srgbClr val="800000"/>
              </a:buClr>
            </a:pPr>
            <a:r>
              <a:rPr lang="en-US" sz="1200" dirty="0">
                <a:latin typeface="Meiryo" panose="020B0604030504040204" pitchFamily="34" charset="-128"/>
                <a:ea typeface="Meiryo" panose="020B0604030504040204" pitchFamily="34" charset="-128"/>
                <a:cs typeface="Meiryo" panose="020B0604030504040204" pitchFamily="34" charset="-128"/>
              </a:rPr>
              <a:t>Symptoms</a:t>
            </a:r>
          </a:p>
          <a:p>
            <a:pPr>
              <a:buClr>
                <a:srgbClr val="800000"/>
              </a:buClr>
            </a:pPr>
            <a:r>
              <a:rPr lang="en-US" sz="1200" dirty="0">
                <a:latin typeface="Meiryo" panose="020B0604030504040204" pitchFamily="34" charset="-128"/>
                <a:ea typeface="Meiryo" panose="020B0604030504040204" pitchFamily="34" charset="-128"/>
                <a:cs typeface="Meiryo" panose="020B0604030504040204" pitchFamily="34" charset="-128"/>
              </a:rPr>
              <a:t>Direct vs indirect contact</a:t>
            </a:r>
          </a:p>
          <a:p>
            <a:pPr>
              <a:buClr>
                <a:srgbClr val="800000"/>
              </a:buClr>
            </a:pPr>
            <a:r>
              <a:rPr lang="en-US" sz="1200" dirty="0">
                <a:latin typeface="Meiryo" panose="020B0604030504040204" pitchFamily="34" charset="-128"/>
                <a:ea typeface="Meiryo" panose="020B0604030504040204" pitchFamily="34" charset="-128"/>
                <a:cs typeface="Meiryo" panose="020B0604030504040204" pitchFamily="34" charset="-128"/>
              </a:rPr>
              <a:t>Identify high-risk patients</a:t>
            </a:r>
          </a:p>
          <a:p>
            <a:pPr>
              <a:buClr>
                <a:srgbClr val="800000"/>
              </a:buClr>
            </a:pPr>
            <a:r>
              <a:rPr lang="en-US" sz="1200" dirty="0">
                <a:latin typeface="Meiryo" panose="020B0604030504040204" pitchFamily="34" charset="-128"/>
                <a:ea typeface="Meiryo" panose="020B0604030504040204" pitchFamily="34" charset="-128"/>
                <a:cs typeface="Meiryo" panose="020B0604030504040204" pitchFamily="34" charset="-128"/>
              </a:rPr>
              <a:t>Current living situation</a:t>
            </a:r>
            <a:endParaRPr lang="en-US" dirty="0"/>
          </a:p>
        </p:txBody>
      </p:sp>
      <p:sp>
        <p:nvSpPr>
          <p:cNvPr id="4" name="Slide Number Placeholder 3"/>
          <p:cNvSpPr>
            <a:spLocks noGrp="1"/>
          </p:cNvSpPr>
          <p:nvPr>
            <p:ph type="sldNum" sz="quarter" idx="5"/>
          </p:nvPr>
        </p:nvSpPr>
        <p:spPr/>
        <p:txBody>
          <a:bodyPr/>
          <a:lstStyle/>
          <a:p>
            <a:fld id="{96B3D451-2F55-409D-8085-872362C156B6}" type="slidenum">
              <a:rPr lang="en-US" smtClean="0"/>
              <a:t>8</a:t>
            </a:fld>
            <a:endParaRPr lang="en-US"/>
          </a:p>
        </p:txBody>
      </p:sp>
    </p:spTree>
    <p:extLst>
      <p:ext uri="{BB962C8B-B14F-4D97-AF65-F5344CB8AC3E}">
        <p14:creationId xmlns:p14="http://schemas.microsoft.com/office/powerpoint/2010/main" val="18334931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B3D451-2F55-409D-8085-872362C156B6}" type="slidenum">
              <a:rPr lang="en-US" smtClean="0"/>
              <a:t>9</a:t>
            </a:fld>
            <a:endParaRPr lang="en-US"/>
          </a:p>
        </p:txBody>
      </p:sp>
    </p:spTree>
    <p:extLst>
      <p:ext uri="{BB962C8B-B14F-4D97-AF65-F5344CB8AC3E}">
        <p14:creationId xmlns:p14="http://schemas.microsoft.com/office/powerpoint/2010/main" val="7827390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9C6344-7B56-AC48-A113-468B268974A7}" type="slidenum">
              <a:rPr lang="en-US" smtClean="0"/>
              <a:t>10</a:t>
            </a:fld>
            <a:endParaRPr lang="en-US"/>
          </a:p>
        </p:txBody>
      </p:sp>
    </p:spTree>
    <p:extLst>
      <p:ext uri="{BB962C8B-B14F-4D97-AF65-F5344CB8AC3E}">
        <p14:creationId xmlns:p14="http://schemas.microsoft.com/office/powerpoint/2010/main" val="13261373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Actively listen to IP team members' ideas and concerns</a:t>
            </a:r>
            <a:r>
              <a:rPr lang="en-US" dirty="0"/>
              <a:t> </a:t>
            </a:r>
            <a:r>
              <a:rPr lang="en-US" sz="1200" b="0" i="0" u="none" strike="noStrike" kern="1200" dirty="0">
                <a:solidFill>
                  <a:schemeClr val="tx1"/>
                </a:solidFill>
                <a:effectLst/>
                <a:latin typeface="+mn-lt"/>
                <a:ea typeface="+mn-ea"/>
                <a:cs typeface="+mn-cs"/>
              </a:rPr>
              <a:t>6.4</a:t>
            </a:r>
            <a:r>
              <a:rPr lang="en-US" dirty="0"/>
              <a:t> </a:t>
            </a:r>
            <a:r>
              <a:rPr lang="en-US" sz="1200" b="0" i="0" u="none" strike="noStrike" kern="1200" dirty="0">
                <a:solidFill>
                  <a:schemeClr val="tx1"/>
                </a:solidFill>
                <a:effectLst/>
                <a:latin typeface="+mn-lt"/>
                <a:ea typeface="+mn-ea"/>
                <a:cs typeface="+mn-cs"/>
              </a:rPr>
              <a:t>6.7</a:t>
            </a:r>
            <a:r>
              <a:rPr lang="en-US" dirty="0"/>
              <a:t> </a:t>
            </a:r>
            <a:r>
              <a:rPr lang="en-US" sz="1200" b="0" i="0" u="none" strike="noStrike" kern="1200" dirty="0">
                <a:solidFill>
                  <a:schemeClr val="tx1"/>
                </a:solidFill>
                <a:effectLst/>
                <a:latin typeface="+mn-lt"/>
                <a:ea typeface="+mn-ea"/>
                <a:cs typeface="+mn-cs"/>
              </a:rPr>
              <a:t>0.0861</a:t>
            </a:r>
            <a:r>
              <a:rPr lang="en-US" dirty="0"/>
              <a:t> </a:t>
            </a:r>
          </a:p>
        </p:txBody>
      </p:sp>
      <p:sp>
        <p:nvSpPr>
          <p:cNvPr id="4" name="Slide Number Placeholder 3"/>
          <p:cNvSpPr>
            <a:spLocks noGrp="1"/>
          </p:cNvSpPr>
          <p:nvPr>
            <p:ph type="sldNum" sz="quarter" idx="5"/>
          </p:nvPr>
        </p:nvSpPr>
        <p:spPr/>
        <p:txBody>
          <a:bodyPr/>
          <a:lstStyle/>
          <a:p>
            <a:fld id="{96B3D451-2F55-409D-8085-872362C156B6}" type="slidenum">
              <a:rPr lang="en-US" smtClean="0"/>
              <a:t>11</a:t>
            </a:fld>
            <a:endParaRPr lang="en-US"/>
          </a:p>
        </p:txBody>
      </p:sp>
    </p:spTree>
    <p:extLst>
      <p:ext uri="{BB962C8B-B14F-4D97-AF65-F5344CB8AC3E}">
        <p14:creationId xmlns:p14="http://schemas.microsoft.com/office/powerpoint/2010/main" val="5680752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B3D451-2F55-409D-8085-872362C156B6}" type="slidenum">
              <a:rPr lang="en-US" smtClean="0"/>
              <a:t>12</a:t>
            </a:fld>
            <a:endParaRPr lang="en-US"/>
          </a:p>
        </p:txBody>
      </p:sp>
    </p:spTree>
    <p:extLst>
      <p:ext uri="{BB962C8B-B14F-4D97-AF65-F5344CB8AC3E}">
        <p14:creationId xmlns:p14="http://schemas.microsoft.com/office/powerpoint/2010/main" val="13187372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BC8782F8-744A-47DA-9A13-44BC66C8AC5F}" type="datetimeFigureOut">
              <a:rPr lang="en-US" smtClean="0"/>
              <a:t>11/13/20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35DCCC-CE2C-4CD9-AAF2-A2FD516D767B}" type="slidenum">
              <a:rPr lang="en-US" smtClean="0"/>
              <a:t>‹#›</a:t>
            </a:fld>
            <a:endParaRPr lang="en-US"/>
          </a:p>
        </p:txBody>
      </p:sp>
    </p:spTree>
    <p:extLst>
      <p:ext uri="{BB962C8B-B14F-4D97-AF65-F5344CB8AC3E}">
        <p14:creationId xmlns:p14="http://schemas.microsoft.com/office/powerpoint/2010/main" val="13591948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8782F8-744A-47DA-9A13-44BC66C8AC5F}" type="datetimeFigureOut">
              <a:rPr lang="en-US" smtClean="0"/>
              <a:t>11/13/20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35DCCC-CE2C-4CD9-AAF2-A2FD516D767B}" type="slidenum">
              <a:rPr lang="en-US" smtClean="0"/>
              <a:t>‹#›</a:t>
            </a:fld>
            <a:endParaRPr lang="en-US"/>
          </a:p>
        </p:txBody>
      </p:sp>
    </p:spTree>
    <p:extLst>
      <p:ext uri="{BB962C8B-B14F-4D97-AF65-F5344CB8AC3E}">
        <p14:creationId xmlns:p14="http://schemas.microsoft.com/office/powerpoint/2010/main" val="27304291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8782F8-744A-47DA-9A13-44BC66C8AC5F}" type="datetimeFigureOut">
              <a:rPr lang="en-US" smtClean="0"/>
              <a:t>11/13/20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35DCCC-CE2C-4CD9-AAF2-A2FD516D767B}" type="slidenum">
              <a:rPr lang="en-US" smtClean="0"/>
              <a:t>‹#›</a:t>
            </a:fld>
            <a:endParaRPr lang="en-US"/>
          </a:p>
        </p:txBody>
      </p:sp>
    </p:spTree>
    <p:extLst>
      <p:ext uri="{BB962C8B-B14F-4D97-AF65-F5344CB8AC3E}">
        <p14:creationId xmlns:p14="http://schemas.microsoft.com/office/powerpoint/2010/main" val="23655270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8782F8-744A-47DA-9A13-44BC66C8AC5F}" type="datetimeFigureOut">
              <a:rPr lang="en-US" smtClean="0"/>
              <a:t>11/13/20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35DCCC-CE2C-4CD9-AAF2-A2FD516D767B}" type="slidenum">
              <a:rPr lang="en-US" smtClean="0"/>
              <a:t>‹#›</a:t>
            </a:fld>
            <a:endParaRPr lang="en-US"/>
          </a:p>
        </p:txBody>
      </p:sp>
    </p:spTree>
    <p:extLst>
      <p:ext uri="{BB962C8B-B14F-4D97-AF65-F5344CB8AC3E}">
        <p14:creationId xmlns:p14="http://schemas.microsoft.com/office/powerpoint/2010/main" val="37388369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8782F8-744A-47DA-9A13-44BC66C8AC5F}" type="datetimeFigureOut">
              <a:rPr lang="en-US" smtClean="0"/>
              <a:t>11/13/20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35DCCC-CE2C-4CD9-AAF2-A2FD516D767B}" type="slidenum">
              <a:rPr lang="en-US" smtClean="0"/>
              <a:t>‹#›</a:t>
            </a:fld>
            <a:endParaRPr lang="en-US"/>
          </a:p>
        </p:txBody>
      </p:sp>
    </p:spTree>
    <p:extLst>
      <p:ext uri="{BB962C8B-B14F-4D97-AF65-F5344CB8AC3E}">
        <p14:creationId xmlns:p14="http://schemas.microsoft.com/office/powerpoint/2010/main" val="11600942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C8782F8-744A-47DA-9A13-44BC66C8AC5F}" type="datetimeFigureOut">
              <a:rPr lang="en-US" smtClean="0"/>
              <a:t>11/13/20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35DCCC-CE2C-4CD9-AAF2-A2FD516D767B}" type="slidenum">
              <a:rPr lang="en-US" smtClean="0"/>
              <a:t>‹#›</a:t>
            </a:fld>
            <a:endParaRPr lang="en-US"/>
          </a:p>
        </p:txBody>
      </p:sp>
    </p:spTree>
    <p:extLst>
      <p:ext uri="{BB962C8B-B14F-4D97-AF65-F5344CB8AC3E}">
        <p14:creationId xmlns:p14="http://schemas.microsoft.com/office/powerpoint/2010/main" val="41947729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C8782F8-744A-47DA-9A13-44BC66C8AC5F}" type="datetimeFigureOut">
              <a:rPr lang="en-US" smtClean="0"/>
              <a:t>11/13/20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B35DCCC-CE2C-4CD9-AAF2-A2FD516D767B}" type="slidenum">
              <a:rPr lang="en-US" smtClean="0"/>
              <a:t>‹#›</a:t>
            </a:fld>
            <a:endParaRPr lang="en-US"/>
          </a:p>
        </p:txBody>
      </p:sp>
    </p:spTree>
    <p:extLst>
      <p:ext uri="{BB962C8B-B14F-4D97-AF65-F5344CB8AC3E}">
        <p14:creationId xmlns:p14="http://schemas.microsoft.com/office/powerpoint/2010/main" val="25509534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C8782F8-744A-47DA-9A13-44BC66C8AC5F}" type="datetimeFigureOut">
              <a:rPr lang="en-US" smtClean="0"/>
              <a:t>11/13/20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B35DCCC-CE2C-4CD9-AAF2-A2FD516D767B}" type="slidenum">
              <a:rPr lang="en-US" smtClean="0"/>
              <a:t>‹#›</a:t>
            </a:fld>
            <a:endParaRPr lang="en-US"/>
          </a:p>
        </p:txBody>
      </p:sp>
    </p:spTree>
    <p:extLst>
      <p:ext uri="{BB962C8B-B14F-4D97-AF65-F5344CB8AC3E}">
        <p14:creationId xmlns:p14="http://schemas.microsoft.com/office/powerpoint/2010/main" val="26049941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8782F8-744A-47DA-9A13-44BC66C8AC5F}" type="datetimeFigureOut">
              <a:rPr lang="en-US" smtClean="0"/>
              <a:t>11/13/20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B35DCCC-CE2C-4CD9-AAF2-A2FD516D767B}" type="slidenum">
              <a:rPr lang="en-US" smtClean="0"/>
              <a:t>‹#›</a:t>
            </a:fld>
            <a:endParaRPr lang="en-US"/>
          </a:p>
        </p:txBody>
      </p:sp>
    </p:spTree>
    <p:extLst>
      <p:ext uri="{BB962C8B-B14F-4D97-AF65-F5344CB8AC3E}">
        <p14:creationId xmlns:p14="http://schemas.microsoft.com/office/powerpoint/2010/main" val="494800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BC8782F8-744A-47DA-9A13-44BC66C8AC5F}" type="datetimeFigureOut">
              <a:rPr lang="en-US" smtClean="0"/>
              <a:t>11/13/20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35DCCC-CE2C-4CD9-AAF2-A2FD516D767B}" type="slidenum">
              <a:rPr lang="en-US" smtClean="0"/>
              <a:t>‹#›</a:t>
            </a:fld>
            <a:endParaRPr lang="en-US"/>
          </a:p>
        </p:txBody>
      </p:sp>
    </p:spTree>
    <p:extLst>
      <p:ext uri="{BB962C8B-B14F-4D97-AF65-F5344CB8AC3E}">
        <p14:creationId xmlns:p14="http://schemas.microsoft.com/office/powerpoint/2010/main" val="605794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BC8782F8-744A-47DA-9A13-44BC66C8AC5F}" type="datetimeFigureOut">
              <a:rPr lang="en-US" smtClean="0"/>
              <a:t>11/13/20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35DCCC-CE2C-4CD9-AAF2-A2FD516D767B}" type="slidenum">
              <a:rPr lang="en-US" smtClean="0"/>
              <a:t>‹#›</a:t>
            </a:fld>
            <a:endParaRPr lang="en-US"/>
          </a:p>
        </p:txBody>
      </p:sp>
    </p:spTree>
    <p:extLst>
      <p:ext uri="{BB962C8B-B14F-4D97-AF65-F5344CB8AC3E}">
        <p14:creationId xmlns:p14="http://schemas.microsoft.com/office/powerpoint/2010/main" val="38940984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Placeholder 1"/>
          <p:cNvSpPr>
            <a:spLocks noGrp="1"/>
          </p:cNvSpPr>
          <p:nvPr>
            <p:ph type="title"/>
          </p:nvPr>
        </p:nvSpPr>
        <p:spPr>
          <a:xfrm>
            <a:off x="628650" y="659172"/>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C8782F8-744A-47DA-9A13-44BC66C8AC5F}" type="datetimeFigureOut">
              <a:rPr lang="en-US" smtClean="0"/>
              <a:t>11/13/20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B35DCCC-CE2C-4CD9-AAF2-A2FD516D767B}" type="slidenum">
              <a:rPr lang="en-US" smtClean="0"/>
              <a:t>‹#›</a:t>
            </a:fld>
            <a:endParaRPr lang="en-US"/>
          </a:p>
        </p:txBody>
      </p:sp>
      <p:pic>
        <p:nvPicPr>
          <p:cNvPr id="7" name="Picture 6"/>
          <p:cNvPicPr>
            <a:picLocks noChangeAspect="1"/>
          </p:cNvPicPr>
          <p:nvPr/>
        </p:nvPicPr>
        <p:blipFill rotWithShape="1">
          <a:blip r:embed="rId13" cstate="print">
            <a:extLst>
              <a:ext uri="{28A0092B-C50C-407E-A947-70E740481C1C}">
                <a14:useLocalDpi xmlns:a14="http://schemas.microsoft.com/office/drawing/2010/main" val="0"/>
              </a:ext>
            </a:extLst>
          </a:blip>
          <a:srcRect b="53723"/>
          <a:stretch/>
        </p:blipFill>
        <p:spPr>
          <a:xfrm>
            <a:off x="0" y="0"/>
            <a:ext cx="9144000" cy="985962"/>
          </a:xfrm>
          <a:prstGeom prst="rect">
            <a:avLst/>
          </a:prstGeom>
        </p:spPr>
      </p:pic>
      <p:pic>
        <p:nvPicPr>
          <p:cNvPr id="8" name="Picture 7"/>
          <p:cNvPicPr>
            <a:picLocks noChangeAspect="1"/>
          </p:cNvPicPr>
          <p:nvPr/>
        </p:nvPicPr>
        <p:blipFill rotWithShape="1">
          <a:blip r:embed="rId13" cstate="print">
            <a:extLst>
              <a:ext uri="{28A0092B-C50C-407E-A947-70E740481C1C}">
                <a14:useLocalDpi xmlns:a14="http://schemas.microsoft.com/office/drawing/2010/main" val="0"/>
              </a:ext>
            </a:extLst>
          </a:blip>
          <a:srcRect b="53723"/>
          <a:stretch/>
        </p:blipFill>
        <p:spPr>
          <a:xfrm rot="10800000">
            <a:off x="0" y="5872038"/>
            <a:ext cx="9144000" cy="985962"/>
          </a:xfrm>
          <a:prstGeom prst="rect">
            <a:avLst/>
          </a:prstGeom>
        </p:spPr>
      </p:pic>
    </p:spTree>
    <p:extLst>
      <p:ext uri="{BB962C8B-B14F-4D97-AF65-F5344CB8AC3E}">
        <p14:creationId xmlns:p14="http://schemas.microsoft.com/office/powerpoint/2010/main" val="18513423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ncbi.nlm.nih.gov/pubmed/24828620"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9.tif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9.jpe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41256" y="2551106"/>
            <a:ext cx="8616102" cy="2444896"/>
          </a:xfrm>
        </p:spPr>
        <p:txBody>
          <a:bodyPr>
            <a:normAutofit lnSpcReduction="10000"/>
          </a:bodyPr>
          <a:lstStyle/>
          <a:p>
            <a:r>
              <a:rPr lang="en-US" sz="2800" b="1" dirty="0"/>
              <a:t>Implementation of an Interprofessional 1-800-COVID-19 Hotline Call Center Training Simulation</a:t>
            </a:r>
          </a:p>
          <a:p>
            <a:endParaRPr lang="en-US" sz="1200" dirty="0"/>
          </a:p>
          <a:p>
            <a:r>
              <a:rPr lang="en-US" sz="2200" b="1" dirty="0"/>
              <a:t>Presenter/Author: Layla Q. Simmons, MEd, RDCS, RDMS</a:t>
            </a:r>
          </a:p>
          <a:p>
            <a:r>
              <a:rPr lang="en-US" sz="2200" b="1" dirty="0"/>
              <a:t> Additional Authors: Kat Neill, </a:t>
            </a:r>
            <a:r>
              <a:rPr lang="en-US" sz="2200" b="1" dirty="0" err="1"/>
              <a:t>PharmD</a:t>
            </a:r>
            <a:r>
              <a:rPr lang="en-US" sz="2200" b="1" dirty="0"/>
              <a:t>, FNAP; Jared Gowen, MD/MPH Candidate; Kristen </a:t>
            </a:r>
            <a:r>
              <a:rPr lang="en-US" sz="2200" b="1" dirty="0" err="1"/>
              <a:t>Sterba</a:t>
            </a:r>
            <a:r>
              <a:rPr lang="en-US" sz="2200" b="1" dirty="0"/>
              <a:t>, PhD; Megan Lane, MHA, RT(R)(CT), RDMS, RVT</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14952" y="1139399"/>
            <a:ext cx="5768947" cy="1320342"/>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3307" y="5087367"/>
            <a:ext cx="2032001" cy="762000"/>
          </a:xfrm>
          <a:prstGeom prst="rect">
            <a:avLst/>
          </a:prstGeom>
        </p:spPr>
      </p:pic>
    </p:spTree>
    <p:extLst>
      <p:ext uri="{BB962C8B-B14F-4D97-AF65-F5344CB8AC3E}">
        <p14:creationId xmlns:p14="http://schemas.microsoft.com/office/powerpoint/2010/main" val="11348401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8310856-B949-884C-B07E-07BE52A12903}"/>
              </a:ext>
            </a:extLst>
          </p:cNvPr>
          <p:cNvSpPr/>
          <p:nvPr/>
        </p:nvSpPr>
        <p:spPr>
          <a:xfrm>
            <a:off x="0" y="5788480"/>
            <a:ext cx="9158514" cy="10940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7136297E-AB43-FC45-8381-4FDCB59DEA6E}"/>
              </a:ext>
            </a:extLst>
          </p:cNvPr>
          <p:cNvPicPr>
            <a:picLocks noChangeAspect="1"/>
          </p:cNvPicPr>
          <p:nvPr/>
        </p:nvPicPr>
        <p:blipFill>
          <a:blip r:embed="rId3"/>
          <a:stretch>
            <a:fillRect/>
          </a:stretch>
        </p:blipFill>
        <p:spPr>
          <a:xfrm>
            <a:off x="724106" y="1239016"/>
            <a:ext cx="8045140" cy="5096469"/>
          </a:xfrm>
          <a:prstGeom prst="rect">
            <a:avLst/>
          </a:prstGeom>
        </p:spPr>
      </p:pic>
      <p:sp>
        <p:nvSpPr>
          <p:cNvPr id="3" name="TextBox 2">
            <a:extLst>
              <a:ext uri="{FF2B5EF4-FFF2-40B4-BE49-F238E27FC236}">
                <a16:creationId xmlns:a16="http://schemas.microsoft.com/office/drawing/2014/main" id="{A9DE5716-A8AE-D842-9692-04DD03277107}"/>
              </a:ext>
            </a:extLst>
          </p:cNvPr>
          <p:cNvSpPr txBox="1"/>
          <p:nvPr/>
        </p:nvSpPr>
        <p:spPr>
          <a:xfrm>
            <a:off x="334838" y="5966153"/>
            <a:ext cx="2085699" cy="369332"/>
          </a:xfrm>
          <a:prstGeom prst="rect">
            <a:avLst/>
          </a:prstGeom>
          <a:noFill/>
        </p:spPr>
        <p:txBody>
          <a:bodyPr wrap="none" rtlCol="0">
            <a:spAutoFit/>
          </a:bodyPr>
          <a:lstStyle/>
          <a:p>
            <a:r>
              <a:rPr lang="en-US" dirty="0"/>
              <a:t>N= 96 total students</a:t>
            </a:r>
          </a:p>
        </p:txBody>
      </p:sp>
    </p:spTree>
    <p:extLst>
      <p:ext uri="{BB962C8B-B14F-4D97-AF65-F5344CB8AC3E}">
        <p14:creationId xmlns:p14="http://schemas.microsoft.com/office/powerpoint/2010/main" val="19809869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C86ADCD-C3C2-8340-9EC8-21DC9258D457}"/>
              </a:ext>
            </a:extLst>
          </p:cNvPr>
          <p:cNvSpPr txBox="1"/>
          <p:nvPr/>
        </p:nvSpPr>
        <p:spPr>
          <a:xfrm>
            <a:off x="174171" y="5902435"/>
            <a:ext cx="8795658" cy="830997"/>
          </a:xfrm>
          <a:prstGeom prst="rect">
            <a:avLst/>
          </a:prstGeom>
          <a:noFill/>
        </p:spPr>
        <p:txBody>
          <a:bodyPr wrap="square" rtlCol="0">
            <a:spAutoFit/>
          </a:bodyPr>
          <a:lstStyle/>
          <a:p>
            <a:r>
              <a:rPr lang="en-US" sz="1600" dirty="0">
                <a:solidFill>
                  <a:schemeClr val="bg1"/>
                </a:solidFill>
                <a:hlinkClick r:id="rId3">
                  <a:extLst>
                    <a:ext uri="{A12FA001-AC4F-418D-AE19-62706E023703}">
                      <ahyp:hlinkClr xmlns:ahyp="http://schemas.microsoft.com/office/drawing/2018/hyperlinkcolor" val="tx"/>
                    </a:ext>
                  </a:extLst>
                </a:hlinkClick>
              </a:rPr>
              <a:t>Archibald, D., Trumpower, D., &amp; MacDonald, C. J. (2014). Validation of the interprofessional collaborative competency attainment survey (ICCAS), </a:t>
            </a:r>
            <a:r>
              <a:rPr lang="en-US" sz="1600" i="1" dirty="0">
                <a:solidFill>
                  <a:schemeClr val="bg1"/>
                </a:solidFill>
                <a:hlinkClick r:id="rId3">
                  <a:extLst>
                    <a:ext uri="{A12FA001-AC4F-418D-AE19-62706E023703}">
                      <ahyp:hlinkClr xmlns:ahyp="http://schemas.microsoft.com/office/drawing/2018/hyperlinkcolor" val="tx"/>
                    </a:ext>
                  </a:extLst>
                </a:hlinkClick>
              </a:rPr>
              <a:t>Journal of Interprofessional Care, 28</a:t>
            </a:r>
            <a:r>
              <a:rPr lang="en-US" sz="1600" dirty="0">
                <a:solidFill>
                  <a:schemeClr val="bg1"/>
                </a:solidFill>
                <a:hlinkClick r:id="rId3">
                  <a:extLst>
                    <a:ext uri="{A12FA001-AC4F-418D-AE19-62706E023703}">
                      <ahyp:hlinkClr xmlns:ahyp="http://schemas.microsoft.com/office/drawing/2018/hyperlinkcolor" val="tx"/>
                    </a:ext>
                  </a:extLst>
                </a:hlinkClick>
              </a:rPr>
              <a:t>:6, 553-558, DOI: 10.3109/13561820.2014.917407</a:t>
            </a:r>
            <a:endParaRPr lang="en-US" sz="1600" dirty="0">
              <a:solidFill>
                <a:schemeClr val="bg1"/>
              </a:solidFill>
            </a:endParaRPr>
          </a:p>
        </p:txBody>
      </p:sp>
      <p:pic>
        <p:nvPicPr>
          <p:cNvPr id="3" name="Picture 2">
            <a:extLst>
              <a:ext uri="{FF2B5EF4-FFF2-40B4-BE49-F238E27FC236}">
                <a16:creationId xmlns:a16="http://schemas.microsoft.com/office/drawing/2014/main" id="{1C46F804-9636-EA43-81A8-6A4A63BA5C60}"/>
              </a:ext>
            </a:extLst>
          </p:cNvPr>
          <p:cNvPicPr>
            <a:picLocks noChangeAspect="1"/>
          </p:cNvPicPr>
          <p:nvPr/>
        </p:nvPicPr>
        <p:blipFill>
          <a:blip r:embed="rId4"/>
          <a:stretch>
            <a:fillRect/>
          </a:stretch>
        </p:blipFill>
        <p:spPr>
          <a:xfrm>
            <a:off x="0" y="888073"/>
            <a:ext cx="9144000" cy="5021894"/>
          </a:xfrm>
          <a:prstGeom prst="rect">
            <a:avLst/>
          </a:prstGeom>
        </p:spPr>
      </p:pic>
      <p:sp>
        <p:nvSpPr>
          <p:cNvPr id="4" name="TextBox 3">
            <a:extLst>
              <a:ext uri="{FF2B5EF4-FFF2-40B4-BE49-F238E27FC236}">
                <a16:creationId xmlns:a16="http://schemas.microsoft.com/office/drawing/2014/main" id="{EA5D539C-5D11-914E-AE05-A10B0E4B676A}"/>
              </a:ext>
            </a:extLst>
          </p:cNvPr>
          <p:cNvSpPr txBox="1"/>
          <p:nvPr/>
        </p:nvSpPr>
        <p:spPr>
          <a:xfrm>
            <a:off x="524655" y="1903750"/>
            <a:ext cx="194872" cy="369332"/>
          </a:xfrm>
          <a:prstGeom prst="rect">
            <a:avLst/>
          </a:prstGeom>
          <a:noFill/>
        </p:spPr>
        <p:txBody>
          <a:bodyPr wrap="square" rtlCol="0">
            <a:spAutoFit/>
          </a:bodyPr>
          <a:lstStyle/>
          <a:p>
            <a:pPr algn="ctr"/>
            <a:r>
              <a:rPr lang="en-US" dirty="0"/>
              <a:t>*</a:t>
            </a:r>
          </a:p>
        </p:txBody>
      </p:sp>
      <p:sp>
        <p:nvSpPr>
          <p:cNvPr id="7" name="TextBox 6">
            <a:extLst>
              <a:ext uri="{FF2B5EF4-FFF2-40B4-BE49-F238E27FC236}">
                <a16:creationId xmlns:a16="http://schemas.microsoft.com/office/drawing/2014/main" id="{4B55AB94-3EDC-2E46-A111-638C64EBD402}"/>
              </a:ext>
            </a:extLst>
          </p:cNvPr>
          <p:cNvSpPr txBox="1"/>
          <p:nvPr/>
        </p:nvSpPr>
        <p:spPr>
          <a:xfrm>
            <a:off x="1426560" y="1906250"/>
            <a:ext cx="194872" cy="369332"/>
          </a:xfrm>
          <a:prstGeom prst="rect">
            <a:avLst/>
          </a:prstGeom>
          <a:noFill/>
        </p:spPr>
        <p:txBody>
          <a:bodyPr wrap="square" rtlCol="0">
            <a:spAutoFit/>
          </a:bodyPr>
          <a:lstStyle/>
          <a:p>
            <a:pPr algn="ctr"/>
            <a:r>
              <a:rPr lang="en-US" dirty="0"/>
              <a:t>*</a:t>
            </a:r>
          </a:p>
        </p:txBody>
      </p:sp>
      <p:sp>
        <p:nvSpPr>
          <p:cNvPr id="9" name="TextBox 8">
            <a:extLst>
              <a:ext uri="{FF2B5EF4-FFF2-40B4-BE49-F238E27FC236}">
                <a16:creationId xmlns:a16="http://schemas.microsoft.com/office/drawing/2014/main" id="{3042B91D-EB7F-824B-9D31-E18CFA24EB9B}"/>
              </a:ext>
            </a:extLst>
          </p:cNvPr>
          <p:cNvSpPr txBox="1"/>
          <p:nvPr/>
        </p:nvSpPr>
        <p:spPr>
          <a:xfrm>
            <a:off x="1848780" y="1863780"/>
            <a:ext cx="194872" cy="369332"/>
          </a:xfrm>
          <a:prstGeom prst="rect">
            <a:avLst/>
          </a:prstGeom>
          <a:noFill/>
        </p:spPr>
        <p:txBody>
          <a:bodyPr wrap="square" rtlCol="0">
            <a:spAutoFit/>
          </a:bodyPr>
          <a:lstStyle/>
          <a:p>
            <a:pPr algn="ctr"/>
            <a:r>
              <a:rPr lang="en-US" dirty="0"/>
              <a:t>*</a:t>
            </a:r>
          </a:p>
        </p:txBody>
      </p:sp>
      <p:sp>
        <p:nvSpPr>
          <p:cNvPr id="10" name="TextBox 9">
            <a:extLst>
              <a:ext uri="{FF2B5EF4-FFF2-40B4-BE49-F238E27FC236}">
                <a16:creationId xmlns:a16="http://schemas.microsoft.com/office/drawing/2014/main" id="{85105C46-0F2B-2D48-84C8-75478867327D}"/>
              </a:ext>
            </a:extLst>
          </p:cNvPr>
          <p:cNvSpPr txBox="1"/>
          <p:nvPr/>
        </p:nvSpPr>
        <p:spPr>
          <a:xfrm>
            <a:off x="2268506" y="1878770"/>
            <a:ext cx="194872" cy="369332"/>
          </a:xfrm>
          <a:prstGeom prst="rect">
            <a:avLst/>
          </a:prstGeom>
          <a:noFill/>
        </p:spPr>
        <p:txBody>
          <a:bodyPr wrap="square" rtlCol="0">
            <a:spAutoFit/>
          </a:bodyPr>
          <a:lstStyle/>
          <a:p>
            <a:pPr algn="ctr"/>
            <a:r>
              <a:rPr lang="en-US" dirty="0"/>
              <a:t>*</a:t>
            </a:r>
          </a:p>
        </p:txBody>
      </p:sp>
      <p:sp>
        <p:nvSpPr>
          <p:cNvPr id="11" name="TextBox 10">
            <a:extLst>
              <a:ext uri="{FF2B5EF4-FFF2-40B4-BE49-F238E27FC236}">
                <a16:creationId xmlns:a16="http://schemas.microsoft.com/office/drawing/2014/main" id="{54C1C87F-427C-EF49-A15E-C68AAAB1EFF7}"/>
              </a:ext>
            </a:extLst>
          </p:cNvPr>
          <p:cNvSpPr txBox="1"/>
          <p:nvPr/>
        </p:nvSpPr>
        <p:spPr>
          <a:xfrm>
            <a:off x="2703222" y="1878770"/>
            <a:ext cx="194872" cy="369332"/>
          </a:xfrm>
          <a:prstGeom prst="rect">
            <a:avLst/>
          </a:prstGeom>
          <a:noFill/>
        </p:spPr>
        <p:txBody>
          <a:bodyPr wrap="square" rtlCol="0">
            <a:spAutoFit/>
          </a:bodyPr>
          <a:lstStyle/>
          <a:p>
            <a:pPr algn="ctr"/>
            <a:r>
              <a:rPr lang="en-US" dirty="0"/>
              <a:t>*</a:t>
            </a:r>
          </a:p>
        </p:txBody>
      </p:sp>
      <p:sp>
        <p:nvSpPr>
          <p:cNvPr id="12" name="TextBox 11">
            <a:extLst>
              <a:ext uri="{FF2B5EF4-FFF2-40B4-BE49-F238E27FC236}">
                <a16:creationId xmlns:a16="http://schemas.microsoft.com/office/drawing/2014/main" id="{F82471E8-8AA3-D947-8852-8E3C8A0AF4BB}"/>
              </a:ext>
            </a:extLst>
          </p:cNvPr>
          <p:cNvSpPr txBox="1"/>
          <p:nvPr/>
        </p:nvSpPr>
        <p:spPr>
          <a:xfrm>
            <a:off x="3152924" y="1833800"/>
            <a:ext cx="194872" cy="369332"/>
          </a:xfrm>
          <a:prstGeom prst="rect">
            <a:avLst/>
          </a:prstGeom>
          <a:noFill/>
        </p:spPr>
        <p:txBody>
          <a:bodyPr wrap="square" rtlCol="0">
            <a:spAutoFit/>
          </a:bodyPr>
          <a:lstStyle/>
          <a:p>
            <a:pPr algn="ctr"/>
            <a:r>
              <a:rPr lang="en-US" dirty="0"/>
              <a:t>*</a:t>
            </a:r>
          </a:p>
        </p:txBody>
      </p:sp>
      <p:sp>
        <p:nvSpPr>
          <p:cNvPr id="13" name="TextBox 12">
            <a:extLst>
              <a:ext uri="{FF2B5EF4-FFF2-40B4-BE49-F238E27FC236}">
                <a16:creationId xmlns:a16="http://schemas.microsoft.com/office/drawing/2014/main" id="{C469C694-8E46-2748-A158-B587A343FA95}"/>
              </a:ext>
            </a:extLst>
          </p:cNvPr>
          <p:cNvSpPr txBox="1"/>
          <p:nvPr/>
        </p:nvSpPr>
        <p:spPr>
          <a:xfrm>
            <a:off x="3602626" y="1803820"/>
            <a:ext cx="194872" cy="369332"/>
          </a:xfrm>
          <a:prstGeom prst="rect">
            <a:avLst/>
          </a:prstGeom>
          <a:noFill/>
        </p:spPr>
        <p:txBody>
          <a:bodyPr wrap="square" rtlCol="0">
            <a:spAutoFit/>
          </a:bodyPr>
          <a:lstStyle/>
          <a:p>
            <a:pPr algn="ctr"/>
            <a:r>
              <a:rPr lang="en-US" dirty="0"/>
              <a:t>*</a:t>
            </a:r>
          </a:p>
        </p:txBody>
      </p:sp>
      <p:sp>
        <p:nvSpPr>
          <p:cNvPr id="14" name="TextBox 13">
            <a:extLst>
              <a:ext uri="{FF2B5EF4-FFF2-40B4-BE49-F238E27FC236}">
                <a16:creationId xmlns:a16="http://schemas.microsoft.com/office/drawing/2014/main" id="{5405FC7F-4C66-FE40-ABD1-7DF8157FD443}"/>
              </a:ext>
            </a:extLst>
          </p:cNvPr>
          <p:cNvSpPr txBox="1"/>
          <p:nvPr/>
        </p:nvSpPr>
        <p:spPr>
          <a:xfrm>
            <a:off x="4024846" y="1761350"/>
            <a:ext cx="194872" cy="369332"/>
          </a:xfrm>
          <a:prstGeom prst="rect">
            <a:avLst/>
          </a:prstGeom>
          <a:noFill/>
        </p:spPr>
        <p:txBody>
          <a:bodyPr wrap="square" rtlCol="0">
            <a:spAutoFit/>
          </a:bodyPr>
          <a:lstStyle/>
          <a:p>
            <a:pPr algn="ctr"/>
            <a:r>
              <a:rPr lang="en-US" dirty="0"/>
              <a:t>*</a:t>
            </a:r>
          </a:p>
        </p:txBody>
      </p:sp>
      <p:sp>
        <p:nvSpPr>
          <p:cNvPr id="15" name="TextBox 14">
            <a:extLst>
              <a:ext uri="{FF2B5EF4-FFF2-40B4-BE49-F238E27FC236}">
                <a16:creationId xmlns:a16="http://schemas.microsoft.com/office/drawing/2014/main" id="{CE649ABB-E3C8-2147-95F1-7C0A8EE279EA}"/>
              </a:ext>
            </a:extLst>
          </p:cNvPr>
          <p:cNvSpPr txBox="1"/>
          <p:nvPr/>
        </p:nvSpPr>
        <p:spPr>
          <a:xfrm>
            <a:off x="4444572" y="1731370"/>
            <a:ext cx="194872" cy="369332"/>
          </a:xfrm>
          <a:prstGeom prst="rect">
            <a:avLst/>
          </a:prstGeom>
          <a:noFill/>
        </p:spPr>
        <p:txBody>
          <a:bodyPr wrap="square" rtlCol="0">
            <a:spAutoFit/>
          </a:bodyPr>
          <a:lstStyle/>
          <a:p>
            <a:pPr algn="ctr"/>
            <a:r>
              <a:rPr lang="en-US" dirty="0"/>
              <a:t>*</a:t>
            </a:r>
          </a:p>
        </p:txBody>
      </p:sp>
      <p:sp>
        <p:nvSpPr>
          <p:cNvPr id="16" name="TextBox 15">
            <a:extLst>
              <a:ext uri="{FF2B5EF4-FFF2-40B4-BE49-F238E27FC236}">
                <a16:creationId xmlns:a16="http://schemas.microsoft.com/office/drawing/2014/main" id="{5F0E685B-0687-AB43-ACF0-8B6A85B7A30C}"/>
              </a:ext>
            </a:extLst>
          </p:cNvPr>
          <p:cNvSpPr txBox="1"/>
          <p:nvPr/>
        </p:nvSpPr>
        <p:spPr>
          <a:xfrm>
            <a:off x="4879288" y="1641430"/>
            <a:ext cx="194872" cy="369332"/>
          </a:xfrm>
          <a:prstGeom prst="rect">
            <a:avLst/>
          </a:prstGeom>
          <a:noFill/>
        </p:spPr>
        <p:txBody>
          <a:bodyPr wrap="square" rtlCol="0">
            <a:spAutoFit/>
          </a:bodyPr>
          <a:lstStyle/>
          <a:p>
            <a:pPr algn="ctr"/>
            <a:r>
              <a:rPr lang="en-US" dirty="0"/>
              <a:t>*</a:t>
            </a:r>
          </a:p>
        </p:txBody>
      </p:sp>
      <p:sp>
        <p:nvSpPr>
          <p:cNvPr id="17" name="TextBox 16">
            <a:extLst>
              <a:ext uri="{FF2B5EF4-FFF2-40B4-BE49-F238E27FC236}">
                <a16:creationId xmlns:a16="http://schemas.microsoft.com/office/drawing/2014/main" id="{89E654DF-840E-F043-96A3-8A5BB4753480}"/>
              </a:ext>
            </a:extLst>
          </p:cNvPr>
          <p:cNvSpPr txBox="1"/>
          <p:nvPr/>
        </p:nvSpPr>
        <p:spPr>
          <a:xfrm>
            <a:off x="5328990" y="1671410"/>
            <a:ext cx="194872" cy="369332"/>
          </a:xfrm>
          <a:prstGeom prst="rect">
            <a:avLst/>
          </a:prstGeom>
          <a:noFill/>
        </p:spPr>
        <p:txBody>
          <a:bodyPr wrap="square" rtlCol="0">
            <a:spAutoFit/>
          </a:bodyPr>
          <a:lstStyle/>
          <a:p>
            <a:pPr algn="ctr"/>
            <a:r>
              <a:rPr lang="en-US" dirty="0"/>
              <a:t>*</a:t>
            </a:r>
          </a:p>
        </p:txBody>
      </p:sp>
      <p:sp>
        <p:nvSpPr>
          <p:cNvPr id="18" name="TextBox 17">
            <a:extLst>
              <a:ext uri="{FF2B5EF4-FFF2-40B4-BE49-F238E27FC236}">
                <a16:creationId xmlns:a16="http://schemas.microsoft.com/office/drawing/2014/main" id="{021AE9B6-66F3-324F-A820-BA458936152C}"/>
              </a:ext>
            </a:extLst>
          </p:cNvPr>
          <p:cNvSpPr txBox="1"/>
          <p:nvPr/>
        </p:nvSpPr>
        <p:spPr>
          <a:xfrm>
            <a:off x="5776201" y="1713880"/>
            <a:ext cx="194872" cy="369332"/>
          </a:xfrm>
          <a:prstGeom prst="rect">
            <a:avLst/>
          </a:prstGeom>
          <a:noFill/>
        </p:spPr>
        <p:txBody>
          <a:bodyPr wrap="square" rtlCol="0">
            <a:spAutoFit/>
          </a:bodyPr>
          <a:lstStyle/>
          <a:p>
            <a:pPr algn="ctr"/>
            <a:r>
              <a:rPr lang="en-US" dirty="0"/>
              <a:t>*</a:t>
            </a:r>
          </a:p>
        </p:txBody>
      </p:sp>
      <p:sp>
        <p:nvSpPr>
          <p:cNvPr id="19" name="TextBox 18">
            <a:extLst>
              <a:ext uri="{FF2B5EF4-FFF2-40B4-BE49-F238E27FC236}">
                <a16:creationId xmlns:a16="http://schemas.microsoft.com/office/drawing/2014/main" id="{F1BFD920-5039-EE47-9FFF-615D26F45F9E}"/>
              </a:ext>
            </a:extLst>
          </p:cNvPr>
          <p:cNvSpPr txBox="1"/>
          <p:nvPr/>
        </p:nvSpPr>
        <p:spPr>
          <a:xfrm>
            <a:off x="6198421" y="1671410"/>
            <a:ext cx="194872" cy="369332"/>
          </a:xfrm>
          <a:prstGeom prst="rect">
            <a:avLst/>
          </a:prstGeom>
          <a:noFill/>
        </p:spPr>
        <p:txBody>
          <a:bodyPr wrap="square" rtlCol="0">
            <a:spAutoFit/>
          </a:bodyPr>
          <a:lstStyle/>
          <a:p>
            <a:pPr algn="ctr"/>
            <a:r>
              <a:rPr lang="en-US" dirty="0"/>
              <a:t>*</a:t>
            </a:r>
          </a:p>
        </p:txBody>
      </p:sp>
      <p:sp>
        <p:nvSpPr>
          <p:cNvPr id="20" name="TextBox 19">
            <a:extLst>
              <a:ext uri="{FF2B5EF4-FFF2-40B4-BE49-F238E27FC236}">
                <a16:creationId xmlns:a16="http://schemas.microsoft.com/office/drawing/2014/main" id="{197B9209-1B76-B34C-887E-407F7753EE7D}"/>
              </a:ext>
            </a:extLst>
          </p:cNvPr>
          <p:cNvSpPr txBox="1"/>
          <p:nvPr/>
        </p:nvSpPr>
        <p:spPr>
          <a:xfrm>
            <a:off x="6618147" y="1731370"/>
            <a:ext cx="194872" cy="369332"/>
          </a:xfrm>
          <a:prstGeom prst="rect">
            <a:avLst/>
          </a:prstGeom>
          <a:noFill/>
        </p:spPr>
        <p:txBody>
          <a:bodyPr wrap="square" rtlCol="0">
            <a:spAutoFit/>
          </a:bodyPr>
          <a:lstStyle/>
          <a:p>
            <a:pPr algn="ctr"/>
            <a:r>
              <a:rPr lang="en-US" dirty="0"/>
              <a:t>*</a:t>
            </a:r>
          </a:p>
        </p:txBody>
      </p:sp>
      <p:sp>
        <p:nvSpPr>
          <p:cNvPr id="21" name="TextBox 20">
            <a:extLst>
              <a:ext uri="{FF2B5EF4-FFF2-40B4-BE49-F238E27FC236}">
                <a16:creationId xmlns:a16="http://schemas.microsoft.com/office/drawing/2014/main" id="{56B77676-1D36-8645-BD9F-6AC1CD61AC07}"/>
              </a:ext>
            </a:extLst>
          </p:cNvPr>
          <p:cNvSpPr txBox="1"/>
          <p:nvPr/>
        </p:nvSpPr>
        <p:spPr>
          <a:xfrm>
            <a:off x="7052863" y="1551490"/>
            <a:ext cx="194872" cy="369332"/>
          </a:xfrm>
          <a:prstGeom prst="rect">
            <a:avLst/>
          </a:prstGeom>
          <a:noFill/>
        </p:spPr>
        <p:txBody>
          <a:bodyPr wrap="square" rtlCol="0">
            <a:spAutoFit/>
          </a:bodyPr>
          <a:lstStyle/>
          <a:p>
            <a:pPr algn="ctr"/>
            <a:r>
              <a:rPr lang="en-US" dirty="0"/>
              <a:t>*</a:t>
            </a:r>
          </a:p>
        </p:txBody>
      </p:sp>
      <p:sp>
        <p:nvSpPr>
          <p:cNvPr id="22" name="TextBox 21">
            <a:extLst>
              <a:ext uri="{FF2B5EF4-FFF2-40B4-BE49-F238E27FC236}">
                <a16:creationId xmlns:a16="http://schemas.microsoft.com/office/drawing/2014/main" id="{532DA143-5653-5344-82A8-EB5A424A0C38}"/>
              </a:ext>
            </a:extLst>
          </p:cNvPr>
          <p:cNvSpPr txBox="1"/>
          <p:nvPr/>
        </p:nvSpPr>
        <p:spPr>
          <a:xfrm>
            <a:off x="7502565" y="1521510"/>
            <a:ext cx="194872" cy="369332"/>
          </a:xfrm>
          <a:prstGeom prst="rect">
            <a:avLst/>
          </a:prstGeom>
          <a:noFill/>
        </p:spPr>
        <p:txBody>
          <a:bodyPr wrap="square" rtlCol="0">
            <a:spAutoFit/>
          </a:bodyPr>
          <a:lstStyle/>
          <a:p>
            <a:pPr algn="ctr"/>
            <a:r>
              <a:rPr lang="en-US" dirty="0"/>
              <a:t>*</a:t>
            </a:r>
          </a:p>
        </p:txBody>
      </p:sp>
      <p:sp>
        <p:nvSpPr>
          <p:cNvPr id="23" name="TextBox 22">
            <a:extLst>
              <a:ext uri="{FF2B5EF4-FFF2-40B4-BE49-F238E27FC236}">
                <a16:creationId xmlns:a16="http://schemas.microsoft.com/office/drawing/2014/main" id="{34D611D1-12B8-E24A-AF00-EF7419CB7C17}"/>
              </a:ext>
            </a:extLst>
          </p:cNvPr>
          <p:cNvSpPr txBox="1"/>
          <p:nvPr/>
        </p:nvSpPr>
        <p:spPr>
          <a:xfrm>
            <a:off x="7924785" y="1688900"/>
            <a:ext cx="194872" cy="369332"/>
          </a:xfrm>
          <a:prstGeom prst="rect">
            <a:avLst/>
          </a:prstGeom>
          <a:noFill/>
        </p:spPr>
        <p:txBody>
          <a:bodyPr wrap="square" rtlCol="0">
            <a:spAutoFit/>
          </a:bodyPr>
          <a:lstStyle/>
          <a:p>
            <a:pPr algn="ctr"/>
            <a:r>
              <a:rPr lang="en-US" dirty="0"/>
              <a:t>*</a:t>
            </a:r>
          </a:p>
        </p:txBody>
      </p:sp>
      <p:sp>
        <p:nvSpPr>
          <p:cNvPr id="24" name="TextBox 23">
            <a:extLst>
              <a:ext uri="{FF2B5EF4-FFF2-40B4-BE49-F238E27FC236}">
                <a16:creationId xmlns:a16="http://schemas.microsoft.com/office/drawing/2014/main" id="{AB8EB550-4C18-DD4D-9447-58732BDB5929}"/>
              </a:ext>
            </a:extLst>
          </p:cNvPr>
          <p:cNvSpPr txBox="1"/>
          <p:nvPr/>
        </p:nvSpPr>
        <p:spPr>
          <a:xfrm>
            <a:off x="8389480" y="1658920"/>
            <a:ext cx="194872" cy="369332"/>
          </a:xfrm>
          <a:prstGeom prst="rect">
            <a:avLst/>
          </a:prstGeom>
          <a:noFill/>
        </p:spPr>
        <p:txBody>
          <a:bodyPr wrap="square" rtlCol="0">
            <a:spAutoFit/>
          </a:bodyPr>
          <a:lstStyle/>
          <a:p>
            <a:pPr algn="ctr"/>
            <a:r>
              <a:rPr lang="en-US" dirty="0"/>
              <a:t>*</a:t>
            </a:r>
          </a:p>
        </p:txBody>
      </p:sp>
      <p:sp>
        <p:nvSpPr>
          <p:cNvPr id="25" name="TextBox 24">
            <a:extLst>
              <a:ext uri="{FF2B5EF4-FFF2-40B4-BE49-F238E27FC236}">
                <a16:creationId xmlns:a16="http://schemas.microsoft.com/office/drawing/2014/main" id="{8EB4F33A-2066-BA46-9E01-5754D3D96B2D}"/>
              </a:ext>
            </a:extLst>
          </p:cNvPr>
          <p:cNvSpPr txBox="1"/>
          <p:nvPr/>
        </p:nvSpPr>
        <p:spPr>
          <a:xfrm>
            <a:off x="8794213" y="1688900"/>
            <a:ext cx="194872" cy="369332"/>
          </a:xfrm>
          <a:prstGeom prst="rect">
            <a:avLst/>
          </a:prstGeom>
          <a:noFill/>
        </p:spPr>
        <p:txBody>
          <a:bodyPr wrap="square" rtlCol="0">
            <a:spAutoFit/>
          </a:bodyPr>
          <a:lstStyle/>
          <a:p>
            <a:pPr algn="ctr"/>
            <a:r>
              <a:rPr lang="en-US" dirty="0"/>
              <a:t>*</a:t>
            </a:r>
          </a:p>
        </p:txBody>
      </p:sp>
      <p:sp>
        <p:nvSpPr>
          <p:cNvPr id="26" name="TextBox 25">
            <a:extLst>
              <a:ext uri="{FF2B5EF4-FFF2-40B4-BE49-F238E27FC236}">
                <a16:creationId xmlns:a16="http://schemas.microsoft.com/office/drawing/2014/main" id="{79409E12-1F3F-004A-A770-CE5433D74AFC}"/>
              </a:ext>
            </a:extLst>
          </p:cNvPr>
          <p:cNvSpPr txBox="1"/>
          <p:nvPr/>
        </p:nvSpPr>
        <p:spPr>
          <a:xfrm>
            <a:off x="7307682" y="6413718"/>
            <a:ext cx="1653929" cy="369332"/>
          </a:xfrm>
          <a:prstGeom prst="rect">
            <a:avLst/>
          </a:prstGeom>
          <a:noFill/>
        </p:spPr>
        <p:txBody>
          <a:bodyPr wrap="square" rtlCol="0">
            <a:spAutoFit/>
          </a:bodyPr>
          <a:lstStyle/>
          <a:p>
            <a:pPr algn="ctr"/>
            <a:r>
              <a:rPr lang="en-US" dirty="0">
                <a:solidFill>
                  <a:schemeClr val="bg1"/>
                </a:solidFill>
              </a:rPr>
              <a:t>* p &lt; 0.05</a:t>
            </a:r>
          </a:p>
        </p:txBody>
      </p:sp>
    </p:spTree>
    <p:extLst>
      <p:ext uri="{BB962C8B-B14F-4D97-AF65-F5344CB8AC3E}">
        <p14:creationId xmlns:p14="http://schemas.microsoft.com/office/powerpoint/2010/main" val="16393131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2647A73-568E-AE4D-B761-08C481DB8D1D}"/>
              </a:ext>
            </a:extLst>
          </p:cNvPr>
          <p:cNvSpPr/>
          <p:nvPr/>
        </p:nvSpPr>
        <p:spPr>
          <a:xfrm>
            <a:off x="0" y="5801360"/>
            <a:ext cx="9144000" cy="1056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Content Placeholder 3">
            <a:extLst>
              <a:ext uri="{FF2B5EF4-FFF2-40B4-BE49-F238E27FC236}">
                <a16:creationId xmlns:a16="http://schemas.microsoft.com/office/drawing/2014/main" id="{8B7BD7EE-48AD-7A4D-AD24-19334CA14D61}"/>
              </a:ext>
            </a:extLst>
          </p:cNvPr>
          <p:cNvGraphicFramePr>
            <a:graphicFrameLocks noGrp="1"/>
          </p:cNvGraphicFramePr>
          <p:nvPr>
            <p:ph idx="1"/>
            <p:extLst>
              <p:ext uri="{D42A27DB-BD31-4B8C-83A1-F6EECF244321}">
                <p14:modId xmlns:p14="http://schemas.microsoft.com/office/powerpoint/2010/main" val="1733886214"/>
              </p:ext>
            </p:extLst>
          </p:nvPr>
        </p:nvGraphicFramePr>
        <p:xfrm>
          <a:off x="159658" y="1025565"/>
          <a:ext cx="8752114" cy="5379242"/>
        </p:xfrm>
        <a:graphic>
          <a:graphicData uri="http://schemas.openxmlformats.org/drawingml/2006/table">
            <a:tbl>
              <a:tblPr>
                <a:tableStyleId>{5C22544A-7EE6-4342-B048-85BDC9FD1C3A}</a:tableStyleId>
              </a:tblPr>
              <a:tblGrid>
                <a:gridCol w="7764169">
                  <a:extLst>
                    <a:ext uri="{9D8B030D-6E8A-4147-A177-3AD203B41FA5}">
                      <a16:colId xmlns:a16="http://schemas.microsoft.com/office/drawing/2014/main" val="3995741843"/>
                    </a:ext>
                  </a:extLst>
                </a:gridCol>
                <a:gridCol w="987945">
                  <a:extLst>
                    <a:ext uri="{9D8B030D-6E8A-4147-A177-3AD203B41FA5}">
                      <a16:colId xmlns:a16="http://schemas.microsoft.com/office/drawing/2014/main" val="2437386778"/>
                    </a:ext>
                  </a:extLst>
                </a:gridCol>
              </a:tblGrid>
              <a:tr h="387575">
                <a:tc gridSpan="2">
                  <a:txBody>
                    <a:bodyPr/>
                    <a:lstStyle/>
                    <a:p>
                      <a:pPr algn="ctr" fontAlgn="b"/>
                      <a:r>
                        <a:rPr lang="en-US" sz="1800" b="1" u="none" strike="noStrike" dirty="0">
                          <a:effectLst/>
                          <a:latin typeface="+mn-lt"/>
                        </a:rPr>
                        <a:t>Simulation and Debriefing*</a:t>
                      </a:r>
                      <a:endParaRPr lang="en-US" sz="1800" b="1" i="0" u="none" strike="noStrike" dirty="0">
                        <a:solidFill>
                          <a:srgbClr val="000000"/>
                        </a:solidFill>
                        <a:effectLst/>
                        <a:latin typeface="+mn-lt"/>
                      </a:endParaRPr>
                    </a:p>
                  </a:txBody>
                  <a:tcPr marL="2496" marR="2496" marT="2496" marB="0" anchor="b">
                    <a:noFill/>
                  </a:tcPr>
                </a:tc>
                <a:tc hMerge="1">
                  <a:txBody>
                    <a:bodyPr/>
                    <a:lstStyle/>
                    <a:p>
                      <a:endParaRPr lang="en-US"/>
                    </a:p>
                  </a:txBody>
                  <a:tcPr/>
                </a:tc>
                <a:extLst>
                  <a:ext uri="{0D108BD9-81ED-4DB2-BD59-A6C34878D82A}">
                    <a16:rowId xmlns:a16="http://schemas.microsoft.com/office/drawing/2014/main" val="1726032984"/>
                  </a:ext>
                </a:extLst>
              </a:tr>
              <a:tr h="294468">
                <a:tc>
                  <a:txBody>
                    <a:bodyPr/>
                    <a:lstStyle/>
                    <a:p>
                      <a:pPr algn="l" fontAlgn="b"/>
                      <a:r>
                        <a:rPr lang="en-US" sz="1800" u="none" strike="noStrike" dirty="0">
                          <a:effectLst/>
                          <a:latin typeface="+mn-lt"/>
                        </a:rPr>
                        <a:t>Was valuable.</a:t>
                      </a:r>
                      <a:endParaRPr lang="en-US" sz="1800" b="0" i="0" u="none" strike="noStrike" dirty="0">
                        <a:solidFill>
                          <a:srgbClr val="333333"/>
                        </a:solidFill>
                        <a:effectLst/>
                        <a:latin typeface="+mn-lt"/>
                      </a:endParaRPr>
                    </a:p>
                  </a:txBody>
                  <a:tcPr marL="2496" marR="2496" marT="2496" marB="0" anchor="b">
                    <a:noFill/>
                  </a:tcPr>
                </a:tc>
                <a:tc>
                  <a:txBody>
                    <a:bodyPr/>
                    <a:lstStyle/>
                    <a:p>
                      <a:pPr algn="r" fontAlgn="b"/>
                      <a:r>
                        <a:rPr lang="en-US" sz="1800" b="0" i="0" u="none" strike="noStrike">
                          <a:solidFill>
                            <a:srgbClr val="000000"/>
                          </a:solidFill>
                          <a:effectLst/>
                          <a:latin typeface="Calibri" panose="020F0502020204030204" pitchFamily="34" charset="0"/>
                        </a:rPr>
                        <a:t>4.52</a:t>
                      </a:r>
                    </a:p>
                  </a:txBody>
                  <a:tcPr marL="9525" marR="9525" marT="9525" marB="0" anchor="b">
                    <a:noFill/>
                  </a:tcPr>
                </a:tc>
                <a:extLst>
                  <a:ext uri="{0D108BD9-81ED-4DB2-BD59-A6C34878D82A}">
                    <a16:rowId xmlns:a16="http://schemas.microsoft.com/office/drawing/2014/main" val="2502600351"/>
                  </a:ext>
                </a:extLst>
              </a:tr>
              <a:tr h="294468">
                <a:tc>
                  <a:txBody>
                    <a:bodyPr/>
                    <a:lstStyle/>
                    <a:p>
                      <a:pPr algn="l" fontAlgn="b"/>
                      <a:r>
                        <a:rPr lang="en-US" sz="1800" u="none" strike="noStrike">
                          <a:effectLst/>
                          <a:latin typeface="+mn-lt"/>
                        </a:rPr>
                        <a:t>Helped me apply my knowledge.</a:t>
                      </a:r>
                      <a:endParaRPr lang="en-US" sz="1800" b="0" i="0" u="none" strike="noStrike">
                        <a:solidFill>
                          <a:srgbClr val="333333"/>
                        </a:solidFill>
                        <a:effectLst/>
                        <a:latin typeface="+mn-lt"/>
                      </a:endParaRPr>
                    </a:p>
                  </a:txBody>
                  <a:tcPr marL="2496" marR="2496" marT="2496" marB="0" anchor="b">
                    <a:noFill/>
                  </a:tcPr>
                </a:tc>
                <a:tc>
                  <a:txBody>
                    <a:bodyPr/>
                    <a:lstStyle/>
                    <a:p>
                      <a:pPr algn="r" fontAlgn="b"/>
                      <a:r>
                        <a:rPr lang="en-US" sz="1800" b="0" i="0" u="none" strike="noStrike">
                          <a:solidFill>
                            <a:srgbClr val="000000"/>
                          </a:solidFill>
                          <a:effectLst/>
                          <a:latin typeface="Calibri" panose="020F0502020204030204" pitchFamily="34" charset="0"/>
                        </a:rPr>
                        <a:t>4.40</a:t>
                      </a:r>
                    </a:p>
                  </a:txBody>
                  <a:tcPr marL="9525" marR="9525" marT="9525" marB="0" anchor="b">
                    <a:noFill/>
                  </a:tcPr>
                </a:tc>
                <a:extLst>
                  <a:ext uri="{0D108BD9-81ED-4DB2-BD59-A6C34878D82A}">
                    <a16:rowId xmlns:a16="http://schemas.microsoft.com/office/drawing/2014/main" val="4041965148"/>
                  </a:ext>
                </a:extLst>
              </a:tr>
              <a:tr h="294468">
                <a:tc>
                  <a:txBody>
                    <a:bodyPr/>
                    <a:lstStyle/>
                    <a:p>
                      <a:pPr algn="l" fontAlgn="b"/>
                      <a:r>
                        <a:rPr lang="en-US" sz="1800" u="none" strike="noStrike">
                          <a:effectLst/>
                          <a:latin typeface="+mn-lt"/>
                        </a:rPr>
                        <a:t>Helped me gain confidence.</a:t>
                      </a:r>
                      <a:endParaRPr lang="en-US" sz="1800" b="0" i="0" u="none" strike="noStrike">
                        <a:solidFill>
                          <a:srgbClr val="333333"/>
                        </a:solidFill>
                        <a:effectLst/>
                        <a:latin typeface="+mn-lt"/>
                      </a:endParaRPr>
                    </a:p>
                  </a:txBody>
                  <a:tcPr marL="2496" marR="2496" marT="2496" marB="0" anchor="b">
                    <a:noFill/>
                  </a:tcPr>
                </a:tc>
                <a:tc>
                  <a:txBody>
                    <a:bodyPr/>
                    <a:lstStyle/>
                    <a:p>
                      <a:pPr algn="r" fontAlgn="b"/>
                      <a:r>
                        <a:rPr lang="en-US" sz="1800" b="0" i="0" u="none" strike="noStrike">
                          <a:solidFill>
                            <a:srgbClr val="000000"/>
                          </a:solidFill>
                          <a:effectLst/>
                          <a:latin typeface="Calibri" panose="020F0502020204030204" pitchFamily="34" charset="0"/>
                        </a:rPr>
                        <a:t>4.37</a:t>
                      </a:r>
                    </a:p>
                  </a:txBody>
                  <a:tcPr marL="9525" marR="9525" marT="9525" marB="0" anchor="b">
                    <a:noFill/>
                  </a:tcPr>
                </a:tc>
                <a:extLst>
                  <a:ext uri="{0D108BD9-81ED-4DB2-BD59-A6C34878D82A}">
                    <a16:rowId xmlns:a16="http://schemas.microsoft.com/office/drawing/2014/main" val="357194118"/>
                  </a:ext>
                </a:extLst>
              </a:tr>
              <a:tr h="294468">
                <a:tc>
                  <a:txBody>
                    <a:bodyPr/>
                    <a:lstStyle/>
                    <a:p>
                      <a:pPr algn="l" fontAlgn="b"/>
                      <a:r>
                        <a:rPr lang="en-US" sz="1800" u="none" strike="noStrike" dirty="0">
                          <a:effectLst/>
                          <a:latin typeface="+mn-lt"/>
                        </a:rPr>
                        <a:t>Developed my communication skills.</a:t>
                      </a:r>
                      <a:endParaRPr lang="en-US" sz="1800" b="0" i="0" u="none" strike="noStrike" dirty="0">
                        <a:solidFill>
                          <a:srgbClr val="333333"/>
                        </a:solidFill>
                        <a:effectLst/>
                        <a:latin typeface="+mn-lt"/>
                      </a:endParaRPr>
                    </a:p>
                  </a:txBody>
                  <a:tcPr marL="2496" marR="2496" marT="2496" marB="0" anchor="b">
                    <a:noFill/>
                  </a:tcPr>
                </a:tc>
                <a:tc>
                  <a:txBody>
                    <a:bodyPr/>
                    <a:lstStyle/>
                    <a:p>
                      <a:pPr algn="r" fontAlgn="b"/>
                      <a:r>
                        <a:rPr lang="en-US" sz="1800" b="0" i="0" u="none" strike="noStrike">
                          <a:solidFill>
                            <a:srgbClr val="000000"/>
                          </a:solidFill>
                          <a:effectLst/>
                          <a:latin typeface="Calibri" panose="020F0502020204030204" pitchFamily="34" charset="0"/>
                        </a:rPr>
                        <a:t>4.37</a:t>
                      </a:r>
                    </a:p>
                  </a:txBody>
                  <a:tcPr marL="9525" marR="9525" marT="9525" marB="0" anchor="b">
                    <a:noFill/>
                  </a:tcPr>
                </a:tc>
                <a:extLst>
                  <a:ext uri="{0D108BD9-81ED-4DB2-BD59-A6C34878D82A}">
                    <a16:rowId xmlns:a16="http://schemas.microsoft.com/office/drawing/2014/main" val="3925116996"/>
                  </a:ext>
                </a:extLst>
              </a:tr>
              <a:tr h="294468">
                <a:tc>
                  <a:txBody>
                    <a:bodyPr/>
                    <a:lstStyle/>
                    <a:p>
                      <a:pPr algn="l" fontAlgn="b"/>
                      <a:r>
                        <a:rPr lang="en-US" sz="1800" u="none" strike="noStrike">
                          <a:effectLst/>
                          <a:latin typeface="+mn-lt"/>
                        </a:rPr>
                        <a:t>Developed my reasoning skills.</a:t>
                      </a:r>
                      <a:endParaRPr lang="en-US" sz="1800" b="0" i="0" u="none" strike="noStrike">
                        <a:solidFill>
                          <a:srgbClr val="333333"/>
                        </a:solidFill>
                        <a:effectLst/>
                        <a:latin typeface="+mn-lt"/>
                      </a:endParaRPr>
                    </a:p>
                  </a:txBody>
                  <a:tcPr marL="2496" marR="2496" marT="2496" marB="0" anchor="b">
                    <a:noFill/>
                  </a:tcPr>
                </a:tc>
                <a:tc>
                  <a:txBody>
                    <a:bodyPr/>
                    <a:lstStyle/>
                    <a:p>
                      <a:pPr algn="r" fontAlgn="b"/>
                      <a:r>
                        <a:rPr lang="en-US" sz="1800" b="0" i="0" u="none" strike="noStrike">
                          <a:solidFill>
                            <a:srgbClr val="000000"/>
                          </a:solidFill>
                          <a:effectLst/>
                          <a:latin typeface="Calibri" panose="020F0502020204030204" pitchFamily="34" charset="0"/>
                        </a:rPr>
                        <a:t>4.35</a:t>
                      </a:r>
                    </a:p>
                  </a:txBody>
                  <a:tcPr marL="9525" marR="9525" marT="9525" marB="0" anchor="b">
                    <a:noFill/>
                  </a:tcPr>
                </a:tc>
                <a:extLst>
                  <a:ext uri="{0D108BD9-81ED-4DB2-BD59-A6C34878D82A}">
                    <a16:rowId xmlns:a16="http://schemas.microsoft.com/office/drawing/2014/main" val="1767728850"/>
                  </a:ext>
                </a:extLst>
              </a:tr>
              <a:tr h="294468">
                <a:tc>
                  <a:txBody>
                    <a:bodyPr/>
                    <a:lstStyle/>
                    <a:p>
                      <a:pPr algn="l" fontAlgn="b"/>
                      <a:r>
                        <a:rPr lang="en-US" sz="1800" u="none" strike="noStrike">
                          <a:effectLst/>
                          <a:latin typeface="+mn-lt"/>
                        </a:rPr>
                        <a:t>Developed my decision-making abilities.</a:t>
                      </a:r>
                      <a:endParaRPr lang="en-US" sz="1800" b="0" i="0" u="none" strike="noStrike">
                        <a:solidFill>
                          <a:srgbClr val="333333"/>
                        </a:solidFill>
                        <a:effectLst/>
                        <a:latin typeface="+mn-lt"/>
                      </a:endParaRPr>
                    </a:p>
                  </a:txBody>
                  <a:tcPr marL="2496" marR="2496" marT="2496" marB="0" anchor="b">
                    <a:noFill/>
                  </a:tcPr>
                </a:tc>
                <a:tc>
                  <a:txBody>
                    <a:bodyPr/>
                    <a:lstStyle/>
                    <a:p>
                      <a:pPr algn="r" fontAlgn="b"/>
                      <a:r>
                        <a:rPr lang="en-US" sz="1800" b="0" i="0" u="none" strike="noStrike">
                          <a:solidFill>
                            <a:srgbClr val="000000"/>
                          </a:solidFill>
                          <a:effectLst/>
                          <a:latin typeface="Calibri" panose="020F0502020204030204" pitchFamily="34" charset="0"/>
                        </a:rPr>
                        <a:t>4.39</a:t>
                      </a:r>
                    </a:p>
                  </a:txBody>
                  <a:tcPr marL="9525" marR="9525" marT="9525" marB="0" anchor="b">
                    <a:noFill/>
                  </a:tcPr>
                </a:tc>
                <a:extLst>
                  <a:ext uri="{0D108BD9-81ED-4DB2-BD59-A6C34878D82A}">
                    <a16:rowId xmlns:a16="http://schemas.microsoft.com/office/drawing/2014/main" val="774691677"/>
                  </a:ext>
                </a:extLst>
              </a:tr>
              <a:tr h="329794">
                <a:tc>
                  <a:txBody>
                    <a:bodyPr/>
                    <a:lstStyle/>
                    <a:p>
                      <a:pPr algn="l" fontAlgn="b"/>
                      <a:r>
                        <a:rPr lang="en-US" sz="1800" u="none" strike="noStrike">
                          <a:effectLst/>
                          <a:latin typeface="+mn-lt"/>
                        </a:rPr>
                        <a:t>Facilitator made me feel at ease during the case discussion.</a:t>
                      </a:r>
                      <a:endParaRPr lang="en-US" sz="1800" b="0" i="0" u="none" strike="noStrike">
                        <a:solidFill>
                          <a:srgbClr val="333333"/>
                        </a:solidFill>
                        <a:effectLst/>
                        <a:latin typeface="+mn-lt"/>
                      </a:endParaRPr>
                    </a:p>
                  </a:txBody>
                  <a:tcPr marL="2496" marR="2496" marT="2496" marB="0" anchor="b">
                    <a:noFill/>
                  </a:tcPr>
                </a:tc>
                <a:tc>
                  <a:txBody>
                    <a:bodyPr/>
                    <a:lstStyle/>
                    <a:p>
                      <a:pPr algn="r" fontAlgn="b"/>
                      <a:r>
                        <a:rPr lang="en-US" sz="1800" b="0" i="0" u="none" strike="noStrike">
                          <a:solidFill>
                            <a:srgbClr val="000000"/>
                          </a:solidFill>
                          <a:effectLst/>
                          <a:latin typeface="Calibri" panose="020F0502020204030204" pitchFamily="34" charset="0"/>
                        </a:rPr>
                        <a:t>4.58</a:t>
                      </a:r>
                    </a:p>
                  </a:txBody>
                  <a:tcPr marL="9525" marR="9525" marT="9525" marB="0" anchor="b">
                    <a:noFill/>
                  </a:tcPr>
                </a:tc>
                <a:extLst>
                  <a:ext uri="{0D108BD9-81ED-4DB2-BD59-A6C34878D82A}">
                    <a16:rowId xmlns:a16="http://schemas.microsoft.com/office/drawing/2014/main" val="4140075910"/>
                  </a:ext>
                </a:extLst>
              </a:tr>
              <a:tr h="294468">
                <a:tc>
                  <a:txBody>
                    <a:bodyPr/>
                    <a:lstStyle/>
                    <a:p>
                      <a:pPr algn="l" fontAlgn="b"/>
                      <a:r>
                        <a:rPr lang="en-US" sz="1800" u="none" strike="noStrike">
                          <a:effectLst/>
                          <a:latin typeface="+mn-lt"/>
                        </a:rPr>
                        <a:t>Reflection on my performance helped me to learn.</a:t>
                      </a:r>
                      <a:endParaRPr lang="en-US" sz="1800" b="0" i="0" u="none" strike="noStrike">
                        <a:solidFill>
                          <a:srgbClr val="333333"/>
                        </a:solidFill>
                        <a:effectLst/>
                        <a:latin typeface="+mn-lt"/>
                      </a:endParaRPr>
                    </a:p>
                  </a:txBody>
                  <a:tcPr marL="2496" marR="2496" marT="2496" marB="0" anchor="b">
                    <a:noFill/>
                  </a:tcPr>
                </a:tc>
                <a:tc>
                  <a:txBody>
                    <a:bodyPr/>
                    <a:lstStyle/>
                    <a:p>
                      <a:pPr algn="r" fontAlgn="b"/>
                      <a:r>
                        <a:rPr lang="en-US" sz="1800" b="0" i="0" u="none" strike="noStrike">
                          <a:solidFill>
                            <a:srgbClr val="000000"/>
                          </a:solidFill>
                          <a:effectLst/>
                          <a:latin typeface="Calibri" panose="020F0502020204030204" pitchFamily="34" charset="0"/>
                        </a:rPr>
                        <a:t>4.32</a:t>
                      </a:r>
                    </a:p>
                  </a:txBody>
                  <a:tcPr marL="9525" marR="9525" marT="9525" marB="0" anchor="b">
                    <a:noFill/>
                  </a:tcPr>
                </a:tc>
                <a:extLst>
                  <a:ext uri="{0D108BD9-81ED-4DB2-BD59-A6C34878D82A}">
                    <a16:rowId xmlns:a16="http://schemas.microsoft.com/office/drawing/2014/main" val="81778175"/>
                  </a:ext>
                </a:extLst>
              </a:tr>
              <a:tr h="294468">
                <a:tc>
                  <a:txBody>
                    <a:bodyPr/>
                    <a:lstStyle/>
                    <a:p>
                      <a:pPr algn="l" fontAlgn="b"/>
                      <a:r>
                        <a:rPr lang="en-US" sz="1800" u="none" strike="noStrike">
                          <a:effectLst/>
                          <a:latin typeface="+mn-lt"/>
                        </a:rPr>
                        <a:t>Learners were actively engaged in the case discussion.</a:t>
                      </a:r>
                      <a:endParaRPr lang="en-US" sz="1800" b="0" i="0" u="none" strike="noStrike">
                        <a:solidFill>
                          <a:srgbClr val="333333"/>
                        </a:solidFill>
                        <a:effectLst/>
                        <a:latin typeface="+mn-lt"/>
                      </a:endParaRPr>
                    </a:p>
                  </a:txBody>
                  <a:tcPr marL="2496" marR="2496" marT="2496" marB="0" anchor="b">
                    <a:noFill/>
                  </a:tcPr>
                </a:tc>
                <a:tc>
                  <a:txBody>
                    <a:bodyPr/>
                    <a:lstStyle/>
                    <a:p>
                      <a:pPr algn="r" fontAlgn="b"/>
                      <a:r>
                        <a:rPr lang="en-US" sz="1800" b="0" i="0" u="none" strike="noStrike">
                          <a:solidFill>
                            <a:srgbClr val="000000"/>
                          </a:solidFill>
                          <a:effectLst/>
                          <a:latin typeface="Calibri" panose="020F0502020204030204" pitchFamily="34" charset="0"/>
                        </a:rPr>
                        <a:t>4.60</a:t>
                      </a:r>
                    </a:p>
                  </a:txBody>
                  <a:tcPr marL="9525" marR="9525" marT="9525" marB="0" anchor="b">
                    <a:noFill/>
                  </a:tcPr>
                </a:tc>
                <a:extLst>
                  <a:ext uri="{0D108BD9-81ED-4DB2-BD59-A6C34878D82A}">
                    <a16:rowId xmlns:a16="http://schemas.microsoft.com/office/drawing/2014/main" val="2659946384"/>
                  </a:ext>
                </a:extLst>
              </a:tr>
              <a:tr h="294468">
                <a:tc>
                  <a:txBody>
                    <a:bodyPr/>
                    <a:lstStyle/>
                    <a:p>
                      <a:pPr algn="l" fontAlgn="b"/>
                      <a:r>
                        <a:rPr lang="en-US" sz="1800" u="none" strike="noStrike">
                          <a:effectLst/>
                          <a:latin typeface="+mn-lt"/>
                        </a:rPr>
                        <a:t>I learned strategies for improving performance.</a:t>
                      </a:r>
                      <a:endParaRPr lang="en-US" sz="1800" b="0" i="0" u="none" strike="noStrike">
                        <a:solidFill>
                          <a:srgbClr val="333333"/>
                        </a:solidFill>
                        <a:effectLst/>
                        <a:latin typeface="+mn-lt"/>
                      </a:endParaRPr>
                    </a:p>
                  </a:txBody>
                  <a:tcPr marL="2496" marR="2496" marT="2496" marB="0" anchor="b">
                    <a:noFill/>
                  </a:tcPr>
                </a:tc>
                <a:tc>
                  <a:txBody>
                    <a:bodyPr/>
                    <a:lstStyle/>
                    <a:p>
                      <a:pPr algn="r" fontAlgn="b"/>
                      <a:r>
                        <a:rPr lang="en-US" sz="1800" b="0" i="0" u="none" strike="noStrike">
                          <a:solidFill>
                            <a:srgbClr val="000000"/>
                          </a:solidFill>
                          <a:effectLst/>
                          <a:latin typeface="Calibri" panose="020F0502020204030204" pitchFamily="34" charset="0"/>
                        </a:rPr>
                        <a:t>4.47</a:t>
                      </a:r>
                    </a:p>
                  </a:txBody>
                  <a:tcPr marL="9525" marR="9525" marT="9525" marB="0" anchor="b">
                    <a:noFill/>
                  </a:tcPr>
                </a:tc>
                <a:extLst>
                  <a:ext uri="{0D108BD9-81ED-4DB2-BD59-A6C34878D82A}">
                    <a16:rowId xmlns:a16="http://schemas.microsoft.com/office/drawing/2014/main" val="3089690476"/>
                  </a:ext>
                </a:extLst>
              </a:tr>
              <a:tr h="291338">
                <a:tc>
                  <a:txBody>
                    <a:bodyPr/>
                    <a:lstStyle/>
                    <a:p>
                      <a:pPr algn="l" fontAlgn="b"/>
                      <a:r>
                        <a:rPr lang="en-US" sz="1800" u="none" strike="noStrike">
                          <a:effectLst/>
                          <a:latin typeface="+mn-lt"/>
                        </a:rPr>
                        <a:t>Important steps to apply to future practice were summarized.</a:t>
                      </a:r>
                      <a:endParaRPr lang="en-US" sz="1800" b="0" i="0" u="none" strike="noStrike">
                        <a:solidFill>
                          <a:srgbClr val="333333"/>
                        </a:solidFill>
                        <a:effectLst/>
                        <a:latin typeface="+mn-lt"/>
                      </a:endParaRPr>
                    </a:p>
                  </a:txBody>
                  <a:tcPr marL="2496" marR="2496" marT="2496" marB="0" anchor="b">
                    <a:noFill/>
                  </a:tcPr>
                </a:tc>
                <a:tc>
                  <a:txBody>
                    <a:bodyPr/>
                    <a:lstStyle/>
                    <a:p>
                      <a:pPr algn="r" fontAlgn="b"/>
                      <a:r>
                        <a:rPr lang="en-US" sz="1800" b="0" i="0" u="none" strike="noStrike">
                          <a:solidFill>
                            <a:srgbClr val="000000"/>
                          </a:solidFill>
                          <a:effectLst/>
                          <a:latin typeface="Calibri" panose="020F0502020204030204" pitchFamily="34" charset="0"/>
                        </a:rPr>
                        <a:t>4.45</a:t>
                      </a:r>
                    </a:p>
                  </a:txBody>
                  <a:tcPr marL="9525" marR="9525" marT="9525" marB="0" anchor="b">
                    <a:noFill/>
                  </a:tcPr>
                </a:tc>
                <a:extLst>
                  <a:ext uri="{0D108BD9-81ED-4DB2-BD59-A6C34878D82A}">
                    <a16:rowId xmlns:a16="http://schemas.microsoft.com/office/drawing/2014/main" val="826535742"/>
                  </a:ext>
                </a:extLst>
              </a:tr>
              <a:tr h="291338">
                <a:tc>
                  <a:txBody>
                    <a:bodyPr/>
                    <a:lstStyle/>
                    <a:p>
                      <a:pPr algn="l" fontAlgn="b"/>
                      <a:r>
                        <a:rPr lang="en-US" sz="1800" u="none" strike="noStrike" dirty="0">
                          <a:effectLst/>
                          <a:latin typeface="+mn-lt"/>
                        </a:rPr>
                        <a:t>Debriefing was helpful in my development as a professional.</a:t>
                      </a:r>
                      <a:endParaRPr lang="en-US" sz="1800" b="0" i="0" u="none" strike="noStrike" dirty="0">
                        <a:solidFill>
                          <a:srgbClr val="333333"/>
                        </a:solidFill>
                        <a:effectLst/>
                        <a:latin typeface="+mn-lt"/>
                      </a:endParaRPr>
                    </a:p>
                  </a:txBody>
                  <a:tcPr marL="2496" marR="2496" marT="2496" marB="0" anchor="b">
                    <a:noFill/>
                  </a:tcPr>
                </a:tc>
                <a:tc>
                  <a:txBody>
                    <a:bodyPr/>
                    <a:lstStyle/>
                    <a:p>
                      <a:pPr algn="r" fontAlgn="b"/>
                      <a:r>
                        <a:rPr lang="en-US" sz="1800" b="0" i="0" u="none" strike="noStrike">
                          <a:solidFill>
                            <a:srgbClr val="000000"/>
                          </a:solidFill>
                          <a:effectLst/>
                          <a:latin typeface="Calibri" panose="020F0502020204030204" pitchFamily="34" charset="0"/>
                        </a:rPr>
                        <a:t>4.49</a:t>
                      </a:r>
                    </a:p>
                  </a:txBody>
                  <a:tcPr marL="9525" marR="9525" marT="9525" marB="0" anchor="b">
                    <a:noFill/>
                  </a:tcPr>
                </a:tc>
                <a:extLst>
                  <a:ext uri="{0D108BD9-81ED-4DB2-BD59-A6C34878D82A}">
                    <a16:rowId xmlns:a16="http://schemas.microsoft.com/office/drawing/2014/main" val="3005817453"/>
                  </a:ext>
                </a:extLst>
              </a:tr>
              <a:tr h="291338">
                <a:tc>
                  <a:txBody>
                    <a:bodyPr/>
                    <a:lstStyle/>
                    <a:p>
                      <a:pPr algn="l" fontAlgn="b"/>
                      <a:r>
                        <a:rPr lang="en-US" sz="1800" u="none" strike="noStrike" dirty="0">
                          <a:effectLst/>
                          <a:latin typeface="+mn-lt"/>
                        </a:rPr>
                        <a:t>SP interaction was helpful in my development as a professional..</a:t>
                      </a:r>
                      <a:endParaRPr lang="en-US" sz="1800" b="0" i="0" u="none" strike="noStrike" dirty="0">
                        <a:solidFill>
                          <a:srgbClr val="333333"/>
                        </a:solidFill>
                        <a:effectLst/>
                        <a:latin typeface="+mn-lt"/>
                      </a:endParaRPr>
                    </a:p>
                  </a:txBody>
                  <a:tcPr marL="2496" marR="2496" marT="2496" marB="0" anchor="b">
                    <a:lnB w="12700" cap="flat" cmpd="sng" algn="ctr">
                      <a:solidFill>
                        <a:schemeClr val="tx1"/>
                      </a:solidFill>
                      <a:prstDash val="solid"/>
                      <a:round/>
                      <a:headEnd type="none" w="med" len="med"/>
                      <a:tailEnd type="none" w="med" len="med"/>
                    </a:lnB>
                    <a:noFill/>
                  </a:tcPr>
                </a:tc>
                <a:tc>
                  <a:txBody>
                    <a:bodyPr/>
                    <a:lstStyle/>
                    <a:p>
                      <a:pPr algn="r" fontAlgn="b"/>
                      <a:r>
                        <a:rPr lang="en-US" sz="1800" b="0" i="0" u="none" strike="noStrike" dirty="0">
                          <a:solidFill>
                            <a:srgbClr val="000000"/>
                          </a:solidFill>
                          <a:effectLst/>
                          <a:latin typeface="Calibri" panose="020F0502020204030204" pitchFamily="34" charset="0"/>
                        </a:rPr>
                        <a:t>4.49</a:t>
                      </a:r>
                    </a:p>
                  </a:txBody>
                  <a:tcPr marL="9525" marR="9525" marT="9525" marB="0" anchor="b">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27590494"/>
                  </a:ext>
                </a:extLst>
              </a:tr>
              <a:tr h="291338">
                <a:tc>
                  <a:txBody>
                    <a:bodyPr/>
                    <a:lstStyle/>
                    <a:p>
                      <a:pPr algn="l" fontAlgn="b"/>
                      <a:r>
                        <a:rPr lang="en-US" sz="1800" b="1" u="none" strike="noStrike" dirty="0">
                          <a:effectLst/>
                          <a:latin typeface="+mn-lt"/>
                        </a:rPr>
                        <a:t>I feel more conformable in my ability to complete a telephone call center health screening than I did prior.</a:t>
                      </a:r>
                      <a:endParaRPr lang="en-US" sz="1800" b="1" i="0" u="none" strike="noStrike" dirty="0">
                        <a:solidFill>
                          <a:srgbClr val="333333"/>
                        </a:solidFill>
                        <a:effectLst/>
                        <a:latin typeface="+mn-lt"/>
                      </a:endParaRPr>
                    </a:p>
                  </a:txBody>
                  <a:tcPr marL="2496" marR="2496" marT="2496" marB="0" anchor="b">
                    <a:lnT w="12700" cap="flat" cmpd="sng" algn="ctr">
                      <a:solidFill>
                        <a:schemeClr val="tx1"/>
                      </a:solidFill>
                      <a:prstDash val="solid"/>
                      <a:round/>
                      <a:headEnd type="none" w="med" len="med"/>
                      <a:tailEnd type="none" w="med" len="med"/>
                    </a:lnT>
                    <a:noFill/>
                  </a:tcPr>
                </a:tc>
                <a:tc>
                  <a:txBody>
                    <a:bodyPr/>
                    <a:lstStyle/>
                    <a:p>
                      <a:pPr algn="l" fontAlgn="b"/>
                      <a:r>
                        <a:rPr lang="en-US" sz="1800" b="1" i="0" u="none" strike="noStrike" dirty="0">
                          <a:solidFill>
                            <a:srgbClr val="000000"/>
                          </a:solidFill>
                          <a:effectLst/>
                          <a:latin typeface="Calibri" panose="020F0502020204030204" pitchFamily="34" charset="0"/>
                        </a:rPr>
                        <a:t>          4.45</a:t>
                      </a:r>
                    </a:p>
                  </a:txBody>
                  <a:tcPr marL="9525" marR="9525" marT="9525" marB="0" anchor="b">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2451011835"/>
                  </a:ext>
                </a:extLst>
              </a:tr>
              <a:tr h="292043">
                <a:tc>
                  <a:txBody>
                    <a:bodyPr/>
                    <a:lstStyle/>
                    <a:p>
                      <a:pPr algn="l" fontAlgn="b"/>
                      <a:r>
                        <a:rPr lang="en-US" sz="1800" b="1" u="none" strike="noStrike" dirty="0">
                          <a:effectLst/>
                          <a:latin typeface="+mn-lt"/>
                        </a:rPr>
                        <a:t>Demonstrated the value of providing team-based telemedicine training.</a:t>
                      </a:r>
                      <a:endParaRPr lang="en-US" sz="1800" b="1" i="0" u="none" strike="noStrike" dirty="0">
                        <a:solidFill>
                          <a:srgbClr val="333333"/>
                        </a:solidFill>
                        <a:effectLst/>
                        <a:latin typeface="+mn-lt"/>
                      </a:endParaRPr>
                    </a:p>
                  </a:txBody>
                  <a:tcPr marL="2496" marR="2496" marT="2496" marB="0" anchor="b">
                    <a:noFill/>
                  </a:tcPr>
                </a:tc>
                <a:tc>
                  <a:txBody>
                    <a:bodyPr/>
                    <a:lstStyle/>
                    <a:p>
                      <a:pPr algn="r" fontAlgn="b"/>
                      <a:r>
                        <a:rPr lang="en-US" sz="1800" b="1" i="0" u="none" strike="noStrike" dirty="0">
                          <a:solidFill>
                            <a:srgbClr val="000000"/>
                          </a:solidFill>
                          <a:effectLst/>
                          <a:latin typeface="Calibri" panose="020F0502020204030204" pitchFamily="34" charset="0"/>
                        </a:rPr>
                        <a:t>4.48</a:t>
                      </a:r>
                    </a:p>
                  </a:txBody>
                  <a:tcPr marL="9525" marR="9525" marT="9525" marB="0" anchor="b">
                    <a:noFill/>
                  </a:tcPr>
                </a:tc>
                <a:extLst>
                  <a:ext uri="{0D108BD9-81ED-4DB2-BD59-A6C34878D82A}">
                    <a16:rowId xmlns:a16="http://schemas.microsoft.com/office/drawing/2014/main" val="2492303648"/>
                  </a:ext>
                </a:extLst>
              </a:tr>
              <a:tr h="294468">
                <a:tc>
                  <a:txBody>
                    <a:bodyPr/>
                    <a:lstStyle/>
                    <a:p>
                      <a:pPr algn="l" fontAlgn="b"/>
                      <a:r>
                        <a:rPr lang="en-US" sz="1800" b="1" u="none" strike="noStrike">
                          <a:effectLst/>
                          <a:latin typeface="+mn-lt"/>
                        </a:rPr>
                        <a:t>Overall, I believe this was a valuable education activity.</a:t>
                      </a:r>
                      <a:endParaRPr lang="en-US" sz="1800" b="1" i="0" u="none" strike="noStrike">
                        <a:solidFill>
                          <a:srgbClr val="333333"/>
                        </a:solidFill>
                        <a:effectLst/>
                        <a:latin typeface="+mn-lt"/>
                      </a:endParaRPr>
                    </a:p>
                  </a:txBody>
                  <a:tcPr marL="2496" marR="2496" marT="2496" marB="0" anchor="b">
                    <a:noFill/>
                  </a:tcPr>
                </a:tc>
                <a:tc>
                  <a:txBody>
                    <a:bodyPr/>
                    <a:lstStyle/>
                    <a:p>
                      <a:pPr algn="r" fontAlgn="b"/>
                      <a:r>
                        <a:rPr lang="en-US" sz="1800" b="1" i="0" u="none" strike="noStrike" dirty="0">
                          <a:solidFill>
                            <a:srgbClr val="000000"/>
                          </a:solidFill>
                          <a:effectLst/>
                          <a:latin typeface="Calibri" panose="020F0502020204030204" pitchFamily="34" charset="0"/>
                        </a:rPr>
                        <a:t>4.53</a:t>
                      </a:r>
                    </a:p>
                  </a:txBody>
                  <a:tcPr marL="9525" marR="9525" marT="9525" marB="0" anchor="b">
                    <a:noFill/>
                  </a:tcPr>
                </a:tc>
                <a:extLst>
                  <a:ext uri="{0D108BD9-81ED-4DB2-BD59-A6C34878D82A}">
                    <a16:rowId xmlns:a16="http://schemas.microsoft.com/office/drawing/2014/main" val="4121296473"/>
                  </a:ext>
                </a:extLst>
              </a:tr>
            </a:tbl>
          </a:graphicData>
        </a:graphic>
      </p:graphicFrame>
      <p:sp>
        <p:nvSpPr>
          <p:cNvPr id="5" name="TextBox 4">
            <a:extLst>
              <a:ext uri="{FF2B5EF4-FFF2-40B4-BE49-F238E27FC236}">
                <a16:creationId xmlns:a16="http://schemas.microsoft.com/office/drawing/2014/main" id="{539FE029-3D69-5C40-B18C-974E54B6AF07}"/>
              </a:ext>
            </a:extLst>
          </p:cNvPr>
          <p:cNvSpPr txBox="1"/>
          <p:nvPr/>
        </p:nvSpPr>
        <p:spPr>
          <a:xfrm>
            <a:off x="0" y="6316838"/>
            <a:ext cx="8491364" cy="369332"/>
          </a:xfrm>
          <a:prstGeom prst="rect">
            <a:avLst/>
          </a:prstGeom>
          <a:noFill/>
        </p:spPr>
        <p:txBody>
          <a:bodyPr wrap="none" rtlCol="0">
            <a:spAutoFit/>
          </a:bodyPr>
          <a:lstStyle/>
          <a:p>
            <a:r>
              <a:rPr lang="en-US" i="1" dirty="0"/>
              <a:t>*5-item Likert scale (1-Strongly disagree, 2-disagree, 3-unsure, 4-agree, 5-strongly agree)</a:t>
            </a:r>
          </a:p>
        </p:txBody>
      </p:sp>
    </p:spTree>
    <p:extLst>
      <p:ext uri="{BB962C8B-B14F-4D97-AF65-F5344CB8AC3E}">
        <p14:creationId xmlns:p14="http://schemas.microsoft.com/office/powerpoint/2010/main" val="1454942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1A334-AF5B-CF40-9109-90687D45E9F7}"/>
              </a:ext>
            </a:extLst>
          </p:cNvPr>
          <p:cNvSpPr>
            <a:spLocks noGrp="1"/>
          </p:cNvSpPr>
          <p:nvPr>
            <p:ph type="title"/>
          </p:nvPr>
        </p:nvSpPr>
        <p:spPr>
          <a:xfrm>
            <a:off x="209446" y="0"/>
            <a:ext cx="7886700" cy="972508"/>
          </a:xfrm>
        </p:spPr>
        <p:txBody>
          <a:bodyPr/>
          <a:lstStyle/>
          <a:p>
            <a:r>
              <a:rPr lang="en-US" b="1" dirty="0">
                <a:solidFill>
                  <a:schemeClr val="bg1"/>
                </a:solidFill>
              </a:rPr>
              <a:t>Qualitative Themes and Relative Counts</a:t>
            </a:r>
          </a:p>
        </p:txBody>
      </p:sp>
      <p:pic>
        <p:nvPicPr>
          <p:cNvPr id="9" name="Picture 8">
            <a:extLst>
              <a:ext uri="{FF2B5EF4-FFF2-40B4-BE49-F238E27FC236}">
                <a16:creationId xmlns:a16="http://schemas.microsoft.com/office/drawing/2014/main" id="{3045FD3F-FE6C-FD4D-9F6F-196246A2CB68}"/>
              </a:ext>
            </a:extLst>
          </p:cNvPr>
          <p:cNvPicPr>
            <a:picLocks noChangeAspect="1"/>
          </p:cNvPicPr>
          <p:nvPr/>
        </p:nvPicPr>
        <p:blipFill>
          <a:blip r:embed="rId3"/>
          <a:stretch>
            <a:fillRect/>
          </a:stretch>
        </p:blipFill>
        <p:spPr>
          <a:xfrm>
            <a:off x="76742" y="802253"/>
            <a:ext cx="4812004" cy="3737840"/>
          </a:xfrm>
          <a:prstGeom prst="rect">
            <a:avLst/>
          </a:prstGeom>
        </p:spPr>
      </p:pic>
      <p:graphicFrame>
        <p:nvGraphicFramePr>
          <p:cNvPr id="3" name="Table 2">
            <a:extLst>
              <a:ext uri="{FF2B5EF4-FFF2-40B4-BE49-F238E27FC236}">
                <a16:creationId xmlns:a16="http://schemas.microsoft.com/office/drawing/2014/main" id="{6DD6A451-F23F-8E4D-9680-0DEEC648ECDF}"/>
              </a:ext>
            </a:extLst>
          </p:cNvPr>
          <p:cNvGraphicFramePr>
            <a:graphicFrameLocks noGrp="1"/>
          </p:cNvGraphicFramePr>
          <p:nvPr>
            <p:extLst>
              <p:ext uri="{D42A27DB-BD31-4B8C-83A1-F6EECF244321}">
                <p14:modId xmlns:p14="http://schemas.microsoft.com/office/powerpoint/2010/main" val="350064774"/>
              </p:ext>
            </p:extLst>
          </p:nvPr>
        </p:nvGraphicFramePr>
        <p:xfrm>
          <a:off x="4640399" y="1595415"/>
          <a:ext cx="4348618" cy="5043620"/>
        </p:xfrm>
        <a:graphic>
          <a:graphicData uri="http://schemas.openxmlformats.org/drawingml/2006/table">
            <a:tbl>
              <a:tblPr>
                <a:tableStyleId>{5C22544A-7EE6-4342-B048-85BDC9FD1C3A}</a:tableStyleId>
              </a:tblPr>
              <a:tblGrid>
                <a:gridCol w="3526213">
                  <a:extLst>
                    <a:ext uri="{9D8B030D-6E8A-4147-A177-3AD203B41FA5}">
                      <a16:colId xmlns:a16="http://schemas.microsoft.com/office/drawing/2014/main" val="2034501087"/>
                    </a:ext>
                  </a:extLst>
                </a:gridCol>
                <a:gridCol w="822405">
                  <a:extLst>
                    <a:ext uri="{9D8B030D-6E8A-4147-A177-3AD203B41FA5}">
                      <a16:colId xmlns:a16="http://schemas.microsoft.com/office/drawing/2014/main" val="3805278462"/>
                    </a:ext>
                  </a:extLst>
                </a:gridCol>
              </a:tblGrid>
              <a:tr h="262591">
                <a:tc>
                  <a:txBody>
                    <a:bodyPr/>
                    <a:lstStyle/>
                    <a:p>
                      <a:pPr algn="ctr" fontAlgn="b"/>
                      <a:r>
                        <a:rPr lang="en-US" sz="1800" b="1" u="none" strike="noStrike" dirty="0">
                          <a:effectLst/>
                          <a:latin typeface="+mn-lt"/>
                        </a:rPr>
                        <a:t>  Themes</a:t>
                      </a:r>
                      <a:endParaRPr lang="en-US" sz="1800" b="1"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800" b="1" i="0" u="none" strike="noStrike" dirty="0">
                          <a:solidFill>
                            <a:srgbClr val="000000"/>
                          </a:solidFill>
                          <a:effectLst/>
                          <a:latin typeface="+mn-lt"/>
                        </a:rPr>
                        <a:t>Counts</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872600373"/>
                  </a:ext>
                </a:extLst>
              </a:tr>
              <a:tr h="316544">
                <a:tc>
                  <a:txBody>
                    <a:bodyPr/>
                    <a:lstStyle/>
                    <a:p>
                      <a:pPr algn="l" fontAlgn="b"/>
                      <a:r>
                        <a:rPr lang="en-US" sz="1800" u="none" strike="noStrike" dirty="0">
                          <a:effectLst/>
                          <a:latin typeface="+mn-lt"/>
                        </a:rPr>
                        <a:t>Communication</a:t>
                      </a:r>
                      <a:endParaRPr lang="en-US" sz="1800" b="0"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800" u="none" strike="noStrike" dirty="0">
                          <a:effectLst/>
                          <a:latin typeface="+mn-lt"/>
                        </a:rPr>
                        <a:t>12</a:t>
                      </a:r>
                      <a:endParaRPr lang="en-US" sz="1800" b="0"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51143936"/>
                  </a:ext>
                </a:extLst>
              </a:tr>
              <a:tr h="316544">
                <a:tc>
                  <a:txBody>
                    <a:bodyPr/>
                    <a:lstStyle/>
                    <a:p>
                      <a:pPr algn="l" fontAlgn="b"/>
                      <a:r>
                        <a:rPr lang="en-US" sz="1800" u="none" strike="noStrike" dirty="0">
                          <a:effectLst/>
                          <a:latin typeface="+mn-lt"/>
                        </a:rPr>
                        <a:t>COVID disease</a:t>
                      </a:r>
                      <a:endParaRPr lang="en-US" sz="1800" b="0"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800" u="none" strike="noStrike">
                          <a:effectLst/>
                          <a:latin typeface="+mn-lt"/>
                        </a:rPr>
                        <a:t>6</a:t>
                      </a:r>
                      <a:endParaRPr lang="en-US" sz="1800" b="0" i="0" u="none" strike="noStrike">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82088040"/>
                  </a:ext>
                </a:extLst>
              </a:tr>
              <a:tr h="316544">
                <a:tc>
                  <a:txBody>
                    <a:bodyPr/>
                    <a:lstStyle/>
                    <a:p>
                      <a:pPr algn="l" fontAlgn="b"/>
                      <a:r>
                        <a:rPr lang="en-US" sz="1800" u="none" strike="noStrike" dirty="0">
                          <a:effectLst/>
                          <a:latin typeface="+mn-lt"/>
                        </a:rPr>
                        <a:t>Critical thinking</a:t>
                      </a:r>
                      <a:endParaRPr lang="en-US" sz="1800" b="0"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800" u="none" strike="noStrike">
                          <a:effectLst/>
                          <a:latin typeface="+mn-lt"/>
                        </a:rPr>
                        <a:t>2</a:t>
                      </a:r>
                      <a:endParaRPr lang="en-US" sz="1800" b="0" i="0" u="none" strike="noStrike">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33032242"/>
                  </a:ext>
                </a:extLst>
              </a:tr>
              <a:tr h="316544">
                <a:tc>
                  <a:txBody>
                    <a:bodyPr/>
                    <a:lstStyle/>
                    <a:p>
                      <a:pPr algn="l" fontAlgn="b"/>
                      <a:r>
                        <a:rPr lang="en-US" sz="1800" u="none" strike="noStrike" dirty="0">
                          <a:effectLst/>
                          <a:latin typeface="+mn-lt"/>
                        </a:rPr>
                        <a:t>Debriefing/Feedback</a:t>
                      </a:r>
                      <a:endParaRPr lang="en-US" sz="1800" b="0"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800" u="none" strike="noStrike">
                          <a:effectLst/>
                          <a:latin typeface="+mn-lt"/>
                        </a:rPr>
                        <a:t>18</a:t>
                      </a:r>
                      <a:endParaRPr lang="en-US" sz="1800" b="0" i="0" u="none" strike="noStrike">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32363685"/>
                  </a:ext>
                </a:extLst>
              </a:tr>
              <a:tr h="316544">
                <a:tc>
                  <a:txBody>
                    <a:bodyPr/>
                    <a:lstStyle/>
                    <a:p>
                      <a:pPr algn="l" fontAlgn="b"/>
                      <a:r>
                        <a:rPr lang="en-US" sz="1800" u="none" strike="noStrike" dirty="0">
                          <a:effectLst/>
                          <a:latin typeface="+mn-lt"/>
                        </a:rPr>
                        <a:t>Future actions</a:t>
                      </a:r>
                      <a:endParaRPr lang="en-US" sz="1800" b="0"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800" u="none" strike="noStrike">
                          <a:effectLst/>
                          <a:latin typeface="+mn-lt"/>
                        </a:rPr>
                        <a:t>2</a:t>
                      </a:r>
                      <a:endParaRPr lang="en-US" sz="1800" b="0" i="0" u="none" strike="noStrike">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95545478"/>
                  </a:ext>
                </a:extLst>
              </a:tr>
              <a:tr h="316544">
                <a:tc>
                  <a:txBody>
                    <a:bodyPr/>
                    <a:lstStyle/>
                    <a:p>
                      <a:pPr algn="l" fontAlgn="b"/>
                      <a:r>
                        <a:rPr lang="en-US" sz="1800" u="none" strike="noStrike" dirty="0">
                          <a:effectLst/>
                          <a:latin typeface="+mn-lt"/>
                        </a:rPr>
                        <a:t>Interprofessional exposure</a:t>
                      </a:r>
                      <a:endParaRPr lang="en-US" sz="1800" b="0"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800" u="none" strike="noStrike">
                          <a:effectLst/>
                          <a:latin typeface="+mn-lt"/>
                        </a:rPr>
                        <a:t>9</a:t>
                      </a:r>
                      <a:endParaRPr lang="en-US" sz="1800" b="0" i="0" u="none" strike="noStrike">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58152556"/>
                  </a:ext>
                </a:extLst>
              </a:tr>
              <a:tr h="316544">
                <a:tc>
                  <a:txBody>
                    <a:bodyPr/>
                    <a:lstStyle/>
                    <a:p>
                      <a:pPr algn="l" fontAlgn="b"/>
                      <a:r>
                        <a:rPr lang="en-US" sz="1800" u="none" strike="noStrike" dirty="0">
                          <a:effectLst/>
                          <a:latin typeface="+mn-lt"/>
                        </a:rPr>
                        <a:t>Patient care</a:t>
                      </a:r>
                      <a:endParaRPr lang="en-US" sz="1800" b="0"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800" u="none" strike="noStrike">
                          <a:effectLst/>
                          <a:latin typeface="+mn-lt"/>
                        </a:rPr>
                        <a:t>1</a:t>
                      </a:r>
                      <a:endParaRPr lang="en-US" sz="1800" b="0" i="0" u="none" strike="noStrike">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98136245"/>
                  </a:ext>
                </a:extLst>
              </a:tr>
              <a:tr h="316544">
                <a:tc>
                  <a:txBody>
                    <a:bodyPr/>
                    <a:lstStyle/>
                    <a:p>
                      <a:pPr algn="l" fontAlgn="b"/>
                      <a:r>
                        <a:rPr lang="en-US" sz="1800" u="none" strike="noStrike" dirty="0">
                          <a:effectLst/>
                          <a:latin typeface="+mn-lt"/>
                        </a:rPr>
                        <a:t>Patient emotion/Empathy</a:t>
                      </a:r>
                      <a:endParaRPr lang="en-US" sz="1800" b="0"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800" u="none" strike="noStrike">
                          <a:effectLst/>
                          <a:latin typeface="+mn-lt"/>
                        </a:rPr>
                        <a:t>5</a:t>
                      </a:r>
                      <a:endParaRPr lang="en-US" sz="1800" b="0" i="0" u="none" strike="noStrike">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97947720"/>
                  </a:ext>
                </a:extLst>
              </a:tr>
              <a:tr h="316544">
                <a:tc>
                  <a:txBody>
                    <a:bodyPr/>
                    <a:lstStyle/>
                    <a:p>
                      <a:pPr algn="l" fontAlgn="b"/>
                      <a:r>
                        <a:rPr lang="en-US" sz="1800" u="none" strike="noStrike" dirty="0">
                          <a:effectLst/>
                          <a:latin typeface="+mn-lt"/>
                        </a:rPr>
                        <a:t>Positive/Effective delivery format</a:t>
                      </a:r>
                      <a:endParaRPr lang="en-US" sz="1800" b="0"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800" u="none" strike="noStrike">
                          <a:effectLst/>
                          <a:latin typeface="+mn-lt"/>
                        </a:rPr>
                        <a:t>18</a:t>
                      </a:r>
                      <a:endParaRPr lang="en-US" sz="1800" b="0" i="0" u="none" strike="noStrike">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62599685"/>
                  </a:ext>
                </a:extLst>
              </a:tr>
              <a:tr h="316544">
                <a:tc>
                  <a:txBody>
                    <a:bodyPr/>
                    <a:lstStyle/>
                    <a:p>
                      <a:pPr algn="l" fontAlgn="b"/>
                      <a:r>
                        <a:rPr lang="en-US" sz="1800" u="none" strike="noStrike" dirty="0">
                          <a:effectLst/>
                          <a:latin typeface="+mn-lt"/>
                        </a:rPr>
                        <a:t>Process training - screening tool</a:t>
                      </a:r>
                      <a:endParaRPr lang="en-US" sz="1800" b="0"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800" u="none" strike="noStrike">
                          <a:effectLst/>
                          <a:latin typeface="+mn-lt"/>
                        </a:rPr>
                        <a:t>8</a:t>
                      </a:r>
                      <a:endParaRPr lang="en-US" sz="1800" b="0" i="0" u="none" strike="noStrike">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25539057"/>
                  </a:ext>
                </a:extLst>
              </a:tr>
              <a:tr h="316544">
                <a:tc>
                  <a:txBody>
                    <a:bodyPr/>
                    <a:lstStyle/>
                    <a:p>
                      <a:pPr algn="l" fontAlgn="b"/>
                      <a:r>
                        <a:rPr lang="en-US" sz="1800" u="none" strike="noStrike" dirty="0">
                          <a:effectLst/>
                          <a:latin typeface="+mn-lt"/>
                        </a:rPr>
                        <a:t>Realistic </a:t>
                      </a:r>
                      <a:endParaRPr lang="en-US" sz="1800" b="0"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800" u="none" strike="noStrike">
                          <a:effectLst/>
                          <a:latin typeface="+mn-lt"/>
                        </a:rPr>
                        <a:t>10</a:t>
                      </a:r>
                      <a:endParaRPr lang="en-US" sz="1800" b="0" i="0" u="none" strike="noStrike">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78491805"/>
                  </a:ext>
                </a:extLst>
              </a:tr>
              <a:tr h="316544">
                <a:tc>
                  <a:txBody>
                    <a:bodyPr/>
                    <a:lstStyle/>
                    <a:p>
                      <a:pPr algn="l" fontAlgn="b"/>
                      <a:r>
                        <a:rPr lang="en-US" sz="1800" u="none" strike="noStrike" dirty="0">
                          <a:effectLst/>
                          <a:latin typeface="+mn-lt"/>
                        </a:rPr>
                        <a:t>Self-Emotion control/confidence</a:t>
                      </a:r>
                      <a:endParaRPr lang="en-US" sz="1800" b="0"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800" u="none" strike="noStrike">
                          <a:effectLst/>
                          <a:latin typeface="+mn-lt"/>
                        </a:rPr>
                        <a:t>8</a:t>
                      </a:r>
                      <a:endParaRPr lang="en-US" sz="1800" b="0" i="0" u="none" strike="noStrike">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90537849"/>
                  </a:ext>
                </a:extLst>
              </a:tr>
              <a:tr h="316544">
                <a:tc>
                  <a:txBody>
                    <a:bodyPr/>
                    <a:lstStyle/>
                    <a:p>
                      <a:pPr algn="l" fontAlgn="b"/>
                      <a:r>
                        <a:rPr lang="en-US" sz="1800" u="none" strike="noStrike" dirty="0">
                          <a:effectLst/>
                          <a:latin typeface="+mn-lt"/>
                        </a:rPr>
                        <a:t>SP training </a:t>
                      </a:r>
                      <a:endParaRPr lang="en-US" sz="1800" b="0"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800" u="none" strike="noStrike">
                          <a:effectLst/>
                          <a:latin typeface="+mn-lt"/>
                        </a:rPr>
                        <a:t>3</a:t>
                      </a:r>
                      <a:endParaRPr lang="en-US" sz="1800" b="0" i="0" u="none" strike="noStrike">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91520726"/>
                  </a:ext>
                </a:extLst>
              </a:tr>
              <a:tr h="316544">
                <a:tc>
                  <a:txBody>
                    <a:bodyPr/>
                    <a:lstStyle/>
                    <a:p>
                      <a:pPr algn="l" fontAlgn="b"/>
                      <a:r>
                        <a:rPr lang="en-US" sz="1800" u="none" strike="noStrike" dirty="0">
                          <a:effectLst/>
                          <a:latin typeface="+mn-lt"/>
                        </a:rPr>
                        <a:t>Teamwork </a:t>
                      </a:r>
                      <a:endParaRPr lang="en-US" sz="1800" b="0"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800" u="none" strike="noStrike">
                          <a:effectLst/>
                          <a:latin typeface="+mn-lt"/>
                        </a:rPr>
                        <a:t>8</a:t>
                      </a:r>
                      <a:endParaRPr lang="en-US" sz="1800" b="0" i="0" u="none" strike="noStrike">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0614677"/>
                  </a:ext>
                </a:extLst>
              </a:tr>
              <a:tr h="328159">
                <a:tc>
                  <a:txBody>
                    <a:bodyPr/>
                    <a:lstStyle/>
                    <a:p>
                      <a:pPr algn="l" fontAlgn="b"/>
                      <a:r>
                        <a:rPr lang="en-US" sz="1800" u="none" strike="noStrike" dirty="0">
                          <a:effectLst/>
                          <a:latin typeface="+mn-lt"/>
                        </a:rPr>
                        <a:t>Telemedicine/Practice site learning</a:t>
                      </a:r>
                      <a:endParaRPr lang="en-US" sz="1800" b="0"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800" u="none" strike="noStrike" dirty="0">
                          <a:effectLst/>
                          <a:latin typeface="+mn-lt"/>
                        </a:rPr>
                        <a:t>7</a:t>
                      </a:r>
                      <a:endParaRPr lang="en-US" sz="1800" b="0"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0933241"/>
                  </a:ext>
                </a:extLst>
              </a:tr>
            </a:tbl>
          </a:graphicData>
        </a:graphic>
      </p:graphicFrame>
    </p:spTree>
    <p:extLst>
      <p:ext uri="{BB962C8B-B14F-4D97-AF65-F5344CB8AC3E}">
        <p14:creationId xmlns:p14="http://schemas.microsoft.com/office/powerpoint/2010/main" val="30867699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9DEE7-A64A-D740-AE40-0B9B9AF5FBE6}"/>
              </a:ext>
            </a:extLst>
          </p:cNvPr>
          <p:cNvSpPr>
            <a:spLocks noGrp="1"/>
          </p:cNvSpPr>
          <p:nvPr>
            <p:ph type="title"/>
          </p:nvPr>
        </p:nvSpPr>
        <p:spPr>
          <a:xfrm>
            <a:off x="318404" y="789804"/>
            <a:ext cx="8368393" cy="1325563"/>
          </a:xfrm>
        </p:spPr>
        <p:txBody>
          <a:bodyPr>
            <a:normAutofit/>
          </a:bodyPr>
          <a:lstStyle/>
          <a:p>
            <a:r>
              <a:rPr lang="en-US" sz="3200" b="1" dirty="0"/>
              <a:t>What aspects of the learning experience did you find most valuable?”</a:t>
            </a:r>
          </a:p>
        </p:txBody>
      </p:sp>
      <p:sp>
        <p:nvSpPr>
          <p:cNvPr id="3" name="Content Placeholder 2">
            <a:extLst>
              <a:ext uri="{FF2B5EF4-FFF2-40B4-BE49-F238E27FC236}">
                <a16:creationId xmlns:a16="http://schemas.microsoft.com/office/drawing/2014/main" id="{BE8DDEA7-F083-1448-8977-77649C352687}"/>
              </a:ext>
            </a:extLst>
          </p:cNvPr>
          <p:cNvSpPr>
            <a:spLocks noGrp="1"/>
          </p:cNvSpPr>
          <p:nvPr>
            <p:ph idx="1"/>
          </p:nvPr>
        </p:nvSpPr>
        <p:spPr>
          <a:xfrm>
            <a:off x="318404" y="1923596"/>
            <a:ext cx="8719456" cy="4068990"/>
          </a:xfrm>
        </p:spPr>
        <p:txBody>
          <a:bodyPr>
            <a:normAutofit/>
          </a:bodyPr>
          <a:lstStyle/>
          <a:p>
            <a:r>
              <a:rPr lang="en-US" sz="2000" dirty="0"/>
              <a:t>“Insight into the dynamics of the call center questions and situations that you may not have thought of. The importance of staying calm and communicating clearly, and the importance of being kind and how much it can help build a good relationship with the caller or concerned patient.”</a:t>
            </a:r>
          </a:p>
          <a:p>
            <a:r>
              <a:rPr lang="en-US" sz="2000" dirty="0"/>
              <a:t>“Getting to actually perform the call was nerve-wracking at first, but it actually helped for me to deal with such a real-world situation in a professional way.”</a:t>
            </a:r>
          </a:p>
          <a:p>
            <a:r>
              <a:rPr lang="en-US" sz="2000" dirty="0"/>
              <a:t>“It was a unique experience and I see a benefit in learning more about telemedicine and its applications.”</a:t>
            </a:r>
          </a:p>
          <a:p>
            <a:r>
              <a:rPr lang="en-US" sz="2000" dirty="0"/>
              <a:t>“I liked the simulation in all. It was very real life, and it will help me in my future practice in situations like this. I want to volunteer at the call center now because I feel more comfortable doing so.”</a:t>
            </a:r>
          </a:p>
          <a:p>
            <a:r>
              <a:rPr lang="en-US" sz="2000" dirty="0"/>
              <a:t>“The interaction with other healthcare professionals from other disciplines.”</a:t>
            </a:r>
          </a:p>
        </p:txBody>
      </p:sp>
    </p:spTree>
    <p:extLst>
      <p:ext uri="{BB962C8B-B14F-4D97-AF65-F5344CB8AC3E}">
        <p14:creationId xmlns:p14="http://schemas.microsoft.com/office/powerpoint/2010/main" val="24156946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DF698-9C11-7D4C-AA71-6BBEA33DC122}"/>
              </a:ext>
            </a:extLst>
          </p:cNvPr>
          <p:cNvSpPr>
            <a:spLocks noGrp="1"/>
          </p:cNvSpPr>
          <p:nvPr>
            <p:ph type="title"/>
          </p:nvPr>
        </p:nvSpPr>
        <p:spPr>
          <a:xfrm>
            <a:off x="147648" y="2635849"/>
            <a:ext cx="2522981" cy="1121846"/>
          </a:xfrm>
          <a:noFill/>
          <a:ln>
            <a:solidFill>
              <a:schemeClr val="bg1"/>
            </a:solidFill>
          </a:ln>
        </p:spPr>
        <p:txBody>
          <a:bodyPr wrap="square">
            <a:normAutofit/>
          </a:bodyPr>
          <a:lstStyle/>
          <a:p>
            <a:r>
              <a:rPr lang="en-US" b="1" dirty="0"/>
              <a:t>Conclusions </a:t>
            </a:r>
          </a:p>
        </p:txBody>
      </p:sp>
      <p:graphicFrame>
        <p:nvGraphicFramePr>
          <p:cNvPr id="5" name="Content Placeholder 2">
            <a:extLst>
              <a:ext uri="{FF2B5EF4-FFF2-40B4-BE49-F238E27FC236}">
                <a16:creationId xmlns:a16="http://schemas.microsoft.com/office/drawing/2014/main" id="{0D930A0F-9708-4855-AC33-18E321C1B1CE}"/>
              </a:ext>
            </a:extLst>
          </p:cNvPr>
          <p:cNvGraphicFramePr>
            <a:graphicFrameLocks noGrp="1"/>
          </p:cNvGraphicFramePr>
          <p:nvPr>
            <p:ph idx="1"/>
            <p:extLst>
              <p:ext uri="{D42A27DB-BD31-4B8C-83A1-F6EECF244321}">
                <p14:modId xmlns:p14="http://schemas.microsoft.com/office/powerpoint/2010/main" val="881191821"/>
              </p:ext>
            </p:extLst>
          </p:nvPr>
        </p:nvGraphicFramePr>
        <p:xfrm>
          <a:off x="2456329" y="478973"/>
          <a:ext cx="6469957" cy="58782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643182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17822" y="1265129"/>
            <a:ext cx="5768947" cy="1320342"/>
          </a:xfrm>
          <a:prstGeom prst="rect">
            <a:avLst/>
          </a:prstGeom>
        </p:spPr>
      </p:pic>
      <p:sp>
        <p:nvSpPr>
          <p:cNvPr id="6" name="TextBox 5"/>
          <p:cNvSpPr txBox="1"/>
          <p:nvPr/>
        </p:nvSpPr>
        <p:spPr>
          <a:xfrm>
            <a:off x="1148416" y="3381899"/>
            <a:ext cx="7707717" cy="300082"/>
          </a:xfrm>
          <a:prstGeom prst="rect">
            <a:avLst/>
          </a:prstGeom>
          <a:noFill/>
        </p:spPr>
        <p:txBody>
          <a:bodyPr wrap="square" rtlCol="0">
            <a:spAutoFit/>
          </a:bodyPr>
          <a:lstStyle/>
          <a:p>
            <a:r>
              <a:rPr lang="en-US" altLang="en-US" sz="1350" b="1" u="sng" dirty="0">
                <a:solidFill>
                  <a:srgbClr val="085296"/>
                </a:solidFill>
                <a:latin typeface="Calibri" panose="020F0502020204030204" pitchFamily="34" charset="0"/>
              </a:rPr>
              <a:t>www.facebook.com/uamsipe</a:t>
            </a:r>
            <a:r>
              <a:rPr lang="en-US" altLang="en-US" sz="1350" b="1" dirty="0">
                <a:solidFill>
                  <a:srgbClr val="000000"/>
                </a:solidFill>
                <a:latin typeface="Calibri" panose="020F0502020204030204" pitchFamily="34" charset="0"/>
              </a:rPr>
              <a:t>                       </a:t>
            </a:r>
            <a:r>
              <a:rPr lang="en-US" altLang="en-US" sz="1350" b="1" u="sng" dirty="0">
                <a:solidFill>
                  <a:srgbClr val="085296"/>
                </a:solidFill>
                <a:latin typeface="Calibri" panose="020F0502020204030204" pitchFamily="34" charset="0"/>
              </a:rPr>
              <a:t>IPE@uams.edu</a:t>
            </a:r>
            <a:r>
              <a:rPr lang="en-US" altLang="en-US" sz="1350" b="1" dirty="0">
                <a:solidFill>
                  <a:srgbClr val="000000"/>
                </a:solidFill>
                <a:latin typeface="Calibri" panose="020F0502020204030204" pitchFamily="34" charset="0"/>
              </a:rPr>
              <a:t>                            </a:t>
            </a:r>
            <a:r>
              <a:rPr lang="en-US" altLang="en-US" sz="1200" b="1" u="sng" dirty="0">
                <a:solidFill>
                  <a:srgbClr val="085296"/>
                </a:solidFill>
                <a:latin typeface="Calibri" panose="020F0502020204030204" pitchFamily="34" charset="0"/>
              </a:rPr>
              <a:t>https://twitter.com/UAMSIPE</a:t>
            </a:r>
            <a:endParaRPr lang="en-US" sz="1350"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5816" y="3290608"/>
            <a:ext cx="482600" cy="48260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0192" y="3300101"/>
            <a:ext cx="466725" cy="463614"/>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14483" y="3224107"/>
            <a:ext cx="463550" cy="46355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33307" y="5087367"/>
            <a:ext cx="2032001" cy="762000"/>
          </a:xfrm>
          <a:prstGeom prst="rect">
            <a:avLst/>
          </a:prstGeom>
        </p:spPr>
      </p:pic>
    </p:spTree>
    <p:extLst>
      <p:ext uri="{BB962C8B-B14F-4D97-AF65-F5344CB8AC3E}">
        <p14:creationId xmlns:p14="http://schemas.microsoft.com/office/powerpoint/2010/main" val="21817437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5B07A8F-1BF2-2243-A161-11E7944747F2}"/>
              </a:ext>
            </a:extLst>
          </p:cNvPr>
          <p:cNvSpPr>
            <a:spLocks noGrp="1"/>
          </p:cNvSpPr>
          <p:nvPr>
            <p:ph idx="1"/>
          </p:nvPr>
        </p:nvSpPr>
        <p:spPr>
          <a:xfrm>
            <a:off x="594360" y="1517740"/>
            <a:ext cx="7886700" cy="3547385"/>
          </a:xfrm>
        </p:spPr>
        <p:txBody>
          <a:bodyPr>
            <a:noAutofit/>
          </a:bodyPr>
          <a:lstStyle/>
          <a:p>
            <a:pPr marL="0" indent="0">
              <a:buNone/>
            </a:pPr>
            <a:r>
              <a:rPr lang="en-US" sz="2800" b="1" dirty="0"/>
              <a:t>Disclosures</a:t>
            </a:r>
            <a:r>
              <a:rPr lang="en-US" sz="2800" dirty="0"/>
              <a:t> – no conflicts to disclose.  All faculty are employees of University of Arkansas for Medical Sciences.</a:t>
            </a:r>
          </a:p>
          <a:p>
            <a:endParaRPr lang="en-US" sz="2800" dirty="0"/>
          </a:p>
          <a:p>
            <a:endParaRPr lang="en-US" sz="2800" dirty="0"/>
          </a:p>
          <a:p>
            <a:pPr marL="0" indent="0">
              <a:buNone/>
            </a:pPr>
            <a:r>
              <a:rPr lang="en-US" sz="2800" b="1" dirty="0"/>
              <a:t>Theme: </a:t>
            </a:r>
            <a:r>
              <a:rPr lang="en-US" sz="2800" dirty="0"/>
              <a:t>People/patients, families, caregivers, and communities as center of care</a:t>
            </a:r>
          </a:p>
          <a:p>
            <a:pPr marL="0" indent="0">
              <a:buNone/>
            </a:pPr>
            <a:endParaRPr lang="en-US" sz="2800" dirty="0"/>
          </a:p>
        </p:txBody>
      </p:sp>
    </p:spTree>
    <p:extLst>
      <p:ext uri="{BB962C8B-B14F-4D97-AF65-F5344CB8AC3E}">
        <p14:creationId xmlns:p14="http://schemas.microsoft.com/office/powerpoint/2010/main" val="25034255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7E1584D-2ACC-5F4D-A8FF-902316BB1E4A}"/>
              </a:ext>
            </a:extLst>
          </p:cNvPr>
          <p:cNvPicPr>
            <a:picLocks noChangeAspect="1"/>
          </p:cNvPicPr>
          <p:nvPr/>
        </p:nvPicPr>
        <p:blipFill>
          <a:blip r:embed="rId2"/>
          <a:stretch>
            <a:fillRect/>
          </a:stretch>
        </p:blipFill>
        <p:spPr>
          <a:xfrm>
            <a:off x="179610" y="662203"/>
            <a:ext cx="8784771" cy="5664467"/>
          </a:xfrm>
          <a:prstGeom prst="rect">
            <a:avLst/>
          </a:prstGeom>
          <a:ln>
            <a:solidFill>
              <a:schemeClr val="tx1"/>
            </a:solidFill>
          </a:ln>
        </p:spPr>
      </p:pic>
    </p:spTree>
    <p:extLst>
      <p:ext uri="{BB962C8B-B14F-4D97-AF65-F5344CB8AC3E}">
        <p14:creationId xmlns:p14="http://schemas.microsoft.com/office/powerpoint/2010/main" val="26882617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E418B94-D235-D140-97F1-CEE52D2592E9}"/>
              </a:ext>
            </a:extLst>
          </p:cNvPr>
          <p:cNvSpPr>
            <a:spLocks noGrp="1"/>
          </p:cNvSpPr>
          <p:nvPr>
            <p:ph idx="1"/>
          </p:nvPr>
        </p:nvSpPr>
        <p:spPr>
          <a:xfrm>
            <a:off x="361715" y="3526968"/>
            <a:ext cx="8509153" cy="2446317"/>
          </a:xfrm>
        </p:spPr>
        <p:txBody>
          <a:bodyPr>
            <a:noAutofit/>
          </a:bodyPr>
          <a:lstStyle/>
          <a:p>
            <a:pPr marL="293688" lvl="1" indent="-282575"/>
            <a:r>
              <a:rPr lang="en-US" sz="2200" dirty="0"/>
              <a:t>Rapid access health screening algorithm via telehealth platform</a:t>
            </a:r>
          </a:p>
          <a:p>
            <a:pPr marL="293688" lvl="2" indent="-282575"/>
            <a:r>
              <a:rPr lang="en-US" sz="2200" dirty="0"/>
              <a:t>Assist statewide community in understanding when &amp; where to access testing or care </a:t>
            </a:r>
          </a:p>
          <a:p>
            <a:pPr marL="293688" lvl="2" indent="-282575"/>
            <a:r>
              <a:rPr lang="en-US" sz="2200" dirty="0"/>
              <a:t>Collaboration: Office of Clinical Informatics and Internal Medicine (Division of Infectious Disease), Institute for Digital Health and Innovation, Information Technology, Division of Academic Affairs (DAA)</a:t>
            </a:r>
          </a:p>
          <a:p>
            <a:pPr marL="293688" lvl="1" indent="-282575"/>
            <a:r>
              <a:rPr lang="en-US" sz="2200" dirty="0"/>
              <a:t>25 station call center (computer/Mitel phone) 7 days/</a:t>
            </a:r>
            <a:r>
              <a:rPr lang="en-US" sz="2200" dirty="0" err="1"/>
              <a:t>wk</a:t>
            </a:r>
            <a:r>
              <a:rPr lang="en-US" sz="2200" dirty="0"/>
              <a:t> 8 AM – 9 PM</a:t>
            </a:r>
          </a:p>
          <a:p>
            <a:pPr lvl="1"/>
            <a:endParaRPr lang="en-US" sz="2200" dirty="0"/>
          </a:p>
          <a:p>
            <a:pPr lvl="1"/>
            <a:endParaRPr lang="en-US" sz="2200" dirty="0"/>
          </a:p>
        </p:txBody>
      </p:sp>
      <p:sp>
        <p:nvSpPr>
          <p:cNvPr id="5" name="Title 4">
            <a:extLst>
              <a:ext uri="{FF2B5EF4-FFF2-40B4-BE49-F238E27FC236}">
                <a16:creationId xmlns:a16="http://schemas.microsoft.com/office/drawing/2014/main" id="{F9664593-B91E-8648-9BC2-9448A0CAA139}"/>
              </a:ext>
            </a:extLst>
          </p:cNvPr>
          <p:cNvSpPr>
            <a:spLocks noGrp="1"/>
          </p:cNvSpPr>
          <p:nvPr>
            <p:ph type="title"/>
          </p:nvPr>
        </p:nvSpPr>
        <p:spPr>
          <a:xfrm>
            <a:off x="332140" y="1056903"/>
            <a:ext cx="8467478" cy="929167"/>
          </a:xfrm>
        </p:spPr>
        <p:txBody>
          <a:bodyPr>
            <a:noAutofit/>
          </a:bodyPr>
          <a:lstStyle/>
          <a:p>
            <a:r>
              <a:rPr lang="en-US" sz="3600" b="1" dirty="0"/>
              <a:t>1-800 COVID-19 Hotline Call Center and Simulation Development Timeline</a:t>
            </a:r>
          </a:p>
        </p:txBody>
      </p:sp>
      <p:graphicFrame>
        <p:nvGraphicFramePr>
          <p:cNvPr id="6" name="Diagram 5">
            <a:extLst>
              <a:ext uri="{FF2B5EF4-FFF2-40B4-BE49-F238E27FC236}">
                <a16:creationId xmlns:a16="http://schemas.microsoft.com/office/drawing/2014/main" id="{039A4F4E-C374-664C-9B9A-A4EC5DAC5310}"/>
              </a:ext>
            </a:extLst>
          </p:cNvPr>
          <p:cNvGraphicFramePr/>
          <p:nvPr>
            <p:extLst>
              <p:ext uri="{D42A27DB-BD31-4B8C-83A1-F6EECF244321}">
                <p14:modId xmlns:p14="http://schemas.microsoft.com/office/powerpoint/2010/main" val="443842638"/>
              </p:ext>
            </p:extLst>
          </p:nvPr>
        </p:nvGraphicFramePr>
        <p:xfrm>
          <a:off x="71252" y="1994164"/>
          <a:ext cx="8989622" cy="14140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789976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188E5-DBEE-5849-8750-A741291D6C9E}"/>
              </a:ext>
            </a:extLst>
          </p:cNvPr>
          <p:cNvSpPr>
            <a:spLocks noGrp="1"/>
          </p:cNvSpPr>
          <p:nvPr>
            <p:ph type="title"/>
          </p:nvPr>
        </p:nvSpPr>
        <p:spPr>
          <a:xfrm>
            <a:off x="1673352" y="1402644"/>
            <a:ext cx="5797296" cy="891540"/>
          </a:xfrm>
        </p:spPr>
        <p:txBody>
          <a:bodyPr>
            <a:normAutofit/>
          </a:bodyPr>
          <a:lstStyle/>
          <a:p>
            <a:pPr algn="ctr"/>
            <a:r>
              <a:rPr lang="en-US" sz="3600" b="1" dirty="0"/>
              <a:t>SIMULATION FORMAT</a:t>
            </a:r>
          </a:p>
        </p:txBody>
      </p:sp>
      <p:graphicFrame>
        <p:nvGraphicFramePr>
          <p:cNvPr id="14" name="Content Placeholder 2">
            <a:extLst>
              <a:ext uri="{FF2B5EF4-FFF2-40B4-BE49-F238E27FC236}">
                <a16:creationId xmlns:a16="http://schemas.microsoft.com/office/drawing/2014/main" id="{B21BC0AF-B6D3-477C-9FA6-0F91DFFA46ED}"/>
              </a:ext>
            </a:extLst>
          </p:cNvPr>
          <p:cNvGraphicFramePr>
            <a:graphicFrameLocks noGrp="1"/>
          </p:cNvGraphicFramePr>
          <p:nvPr>
            <p:ph idx="1"/>
            <p:extLst>
              <p:ext uri="{D42A27DB-BD31-4B8C-83A1-F6EECF244321}">
                <p14:modId xmlns:p14="http://schemas.microsoft.com/office/powerpoint/2010/main" val="2947482496"/>
              </p:ext>
            </p:extLst>
          </p:nvPr>
        </p:nvGraphicFramePr>
        <p:xfrm>
          <a:off x="-1" y="2196935"/>
          <a:ext cx="9060873" cy="35744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470554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1ED7A-3351-6F4A-B4B1-0439DF87A1D5}"/>
              </a:ext>
            </a:extLst>
          </p:cNvPr>
          <p:cNvSpPr>
            <a:spLocks noGrp="1"/>
          </p:cNvSpPr>
          <p:nvPr>
            <p:ph type="title"/>
          </p:nvPr>
        </p:nvSpPr>
        <p:spPr>
          <a:xfrm>
            <a:off x="628650" y="749112"/>
            <a:ext cx="7886700" cy="1325563"/>
          </a:xfrm>
        </p:spPr>
        <p:txBody>
          <a:bodyPr/>
          <a:lstStyle/>
          <a:p>
            <a:r>
              <a:rPr lang="en-US" b="1" dirty="0"/>
              <a:t>SIMULATION LEARNING OBJECTIVES</a:t>
            </a:r>
          </a:p>
        </p:txBody>
      </p:sp>
      <p:sp>
        <p:nvSpPr>
          <p:cNvPr id="3" name="Content Placeholder 2">
            <a:extLst>
              <a:ext uri="{FF2B5EF4-FFF2-40B4-BE49-F238E27FC236}">
                <a16:creationId xmlns:a16="http://schemas.microsoft.com/office/drawing/2014/main" id="{E3DF98AE-98F6-CA49-AD52-C7A65F4FBBC3}"/>
              </a:ext>
            </a:extLst>
          </p:cNvPr>
          <p:cNvSpPr>
            <a:spLocks noGrp="1"/>
          </p:cNvSpPr>
          <p:nvPr>
            <p:ph idx="1"/>
          </p:nvPr>
        </p:nvSpPr>
        <p:spPr>
          <a:xfrm>
            <a:off x="628650" y="1939928"/>
            <a:ext cx="7886700" cy="2896277"/>
          </a:xfrm>
        </p:spPr>
        <p:txBody>
          <a:bodyPr>
            <a:normAutofit/>
          </a:bodyPr>
          <a:lstStyle/>
          <a:p>
            <a:r>
              <a:rPr lang="en-US" sz="2800" dirty="0"/>
              <a:t>IPEC Domains</a:t>
            </a:r>
          </a:p>
          <a:p>
            <a:r>
              <a:rPr lang="en-US" sz="2800" dirty="0"/>
              <a:t>PFCC Core Principles</a:t>
            </a:r>
          </a:p>
          <a:p>
            <a:r>
              <a:rPr lang="en-US" sz="2800" dirty="0"/>
              <a:t>COVID-19 Disease information</a:t>
            </a:r>
          </a:p>
          <a:p>
            <a:r>
              <a:rPr lang="en-US" sz="2800" dirty="0"/>
              <a:t>Screening Tool/Decision Algorithm tool</a:t>
            </a:r>
          </a:p>
          <a:p>
            <a:r>
              <a:rPr lang="en-US" sz="2800" dirty="0"/>
              <a:t>Telemedicine delivery platform</a:t>
            </a:r>
          </a:p>
        </p:txBody>
      </p:sp>
    </p:spTree>
    <p:extLst>
      <p:ext uri="{BB962C8B-B14F-4D97-AF65-F5344CB8AC3E}">
        <p14:creationId xmlns:p14="http://schemas.microsoft.com/office/powerpoint/2010/main" val="20302827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6FFCE-2F58-8D4B-86CC-EFA20DF2E1DA}"/>
              </a:ext>
            </a:extLst>
          </p:cNvPr>
          <p:cNvSpPr>
            <a:spLocks noGrp="1"/>
          </p:cNvSpPr>
          <p:nvPr>
            <p:ph type="title"/>
          </p:nvPr>
        </p:nvSpPr>
        <p:spPr>
          <a:xfrm>
            <a:off x="314325" y="682032"/>
            <a:ext cx="7886700" cy="1325563"/>
          </a:xfrm>
        </p:spPr>
        <p:txBody>
          <a:bodyPr/>
          <a:lstStyle/>
          <a:p>
            <a:r>
              <a:rPr lang="en-US" b="1" dirty="0"/>
              <a:t>SCRIPT REVIEW</a:t>
            </a:r>
          </a:p>
        </p:txBody>
      </p:sp>
      <p:sp>
        <p:nvSpPr>
          <p:cNvPr id="3" name="Content Placeholder 2">
            <a:extLst>
              <a:ext uri="{FF2B5EF4-FFF2-40B4-BE49-F238E27FC236}">
                <a16:creationId xmlns:a16="http://schemas.microsoft.com/office/drawing/2014/main" id="{E48B58D8-EB6E-C041-8D42-5FD3D3DCD974}"/>
              </a:ext>
            </a:extLst>
          </p:cNvPr>
          <p:cNvSpPr>
            <a:spLocks noGrp="1"/>
          </p:cNvSpPr>
          <p:nvPr>
            <p:ph idx="1"/>
          </p:nvPr>
        </p:nvSpPr>
        <p:spPr>
          <a:xfrm>
            <a:off x="314325" y="1688465"/>
            <a:ext cx="3617595" cy="4351338"/>
          </a:xfrm>
        </p:spPr>
        <p:txBody>
          <a:bodyPr>
            <a:normAutofit/>
          </a:bodyPr>
          <a:lstStyle/>
          <a:p>
            <a:r>
              <a:rPr lang="en-US" sz="2400" dirty="0"/>
              <a:t>Application of screening tool &amp; decision-making algorithm</a:t>
            </a:r>
          </a:p>
          <a:p>
            <a:r>
              <a:rPr lang="en-US" sz="2400" dirty="0"/>
              <a:t>When/where to access the healthcare system</a:t>
            </a:r>
          </a:p>
          <a:p>
            <a:pPr marL="0" indent="0">
              <a:buNone/>
            </a:pPr>
            <a:endParaRPr lang="en-US" sz="2400" dirty="0"/>
          </a:p>
        </p:txBody>
      </p:sp>
      <p:pic>
        <p:nvPicPr>
          <p:cNvPr id="4" name="Picture 3">
            <a:extLst>
              <a:ext uri="{FF2B5EF4-FFF2-40B4-BE49-F238E27FC236}">
                <a16:creationId xmlns:a16="http://schemas.microsoft.com/office/drawing/2014/main" id="{A4299D15-86F1-7E42-966D-63FBA3464A82}"/>
              </a:ext>
            </a:extLst>
          </p:cNvPr>
          <p:cNvPicPr>
            <a:picLocks noChangeAspect="1"/>
          </p:cNvPicPr>
          <p:nvPr/>
        </p:nvPicPr>
        <p:blipFill>
          <a:blip r:embed="rId3"/>
          <a:stretch>
            <a:fillRect/>
          </a:stretch>
        </p:blipFill>
        <p:spPr>
          <a:xfrm>
            <a:off x="4158921" y="422910"/>
            <a:ext cx="4820943" cy="5897880"/>
          </a:xfrm>
          <a:prstGeom prst="rect">
            <a:avLst/>
          </a:prstGeom>
          <a:ln>
            <a:solidFill>
              <a:schemeClr val="tx1"/>
            </a:solidFill>
          </a:ln>
        </p:spPr>
      </p:pic>
      <p:pic>
        <p:nvPicPr>
          <p:cNvPr id="5" name="Picture 4">
            <a:extLst>
              <a:ext uri="{FF2B5EF4-FFF2-40B4-BE49-F238E27FC236}">
                <a16:creationId xmlns:a16="http://schemas.microsoft.com/office/drawing/2014/main" id="{BFC857DB-5050-C64B-8B08-2E436F8BB9AB}"/>
              </a:ext>
            </a:extLst>
          </p:cNvPr>
          <p:cNvPicPr>
            <a:picLocks noChangeAspect="1"/>
          </p:cNvPicPr>
          <p:nvPr/>
        </p:nvPicPr>
        <p:blipFill rotWithShape="1">
          <a:blip r:embed="rId4">
            <a:extLst>
              <a:ext uri="{28A0092B-C50C-407E-A947-70E740481C1C}">
                <a14:useLocalDpi xmlns:a14="http://schemas.microsoft.com/office/drawing/2010/main" val="0"/>
              </a:ext>
            </a:extLst>
          </a:blip>
          <a:srcRect t="27579"/>
          <a:stretch/>
        </p:blipFill>
        <p:spPr>
          <a:xfrm>
            <a:off x="181045" y="4411980"/>
            <a:ext cx="3852945" cy="2073558"/>
          </a:xfrm>
          <a:prstGeom prst="rect">
            <a:avLst/>
          </a:prstGeom>
          <a:ln>
            <a:solidFill>
              <a:schemeClr val="tx1"/>
            </a:solidFill>
          </a:ln>
        </p:spPr>
      </p:pic>
    </p:spTree>
    <p:extLst>
      <p:ext uri="{BB962C8B-B14F-4D97-AF65-F5344CB8AC3E}">
        <p14:creationId xmlns:p14="http://schemas.microsoft.com/office/powerpoint/2010/main" val="11150019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6FFCE-2F58-8D4B-86CC-EFA20DF2E1DA}"/>
              </a:ext>
            </a:extLst>
          </p:cNvPr>
          <p:cNvSpPr>
            <a:spLocks noGrp="1"/>
          </p:cNvSpPr>
          <p:nvPr>
            <p:ph type="title"/>
          </p:nvPr>
        </p:nvSpPr>
        <p:spPr>
          <a:xfrm>
            <a:off x="278700" y="682032"/>
            <a:ext cx="7886700" cy="1325563"/>
          </a:xfrm>
        </p:spPr>
        <p:txBody>
          <a:bodyPr/>
          <a:lstStyle/>
          <a:p>
            <a:r>
              <a:rPr lang="en-US" b="1" dirty="0"/>
              <a:t>Process</a:t>
            </a:r>
          </a:p>
        </p:txBody>
      </p:sp>
      <p:sp>
        <p:nvSpPr>
          <p:cNvPr id="3" name="Content Placeholder 2">
            <a:extLst>
              <a:ext uri="{FF2B5EF4-FFF2-40B4-BE49-F238E27FC236}">
                <a16:creationId xmlns:a16="http://schemas.microsoft.com/office/drawing/2014/main" id="{E48B58D8-EB6E-C041-8D42-5FD3D3DCD974}"/>
              </a:ext>
            </a:extLst>
          </p:cNvPr>
          <p:cNvSpPr>
            <a:spLocks noGrp="1"/>
          </p:cNvSpPr>
          <p:nvPr>
            <p:ph idx="1"/>
          </p:nvPr>
        </p:nvSpPr>
        <p:spPr>
          <a:xfrm>
            <a:off x="278700" y="1688465"/>
            <a:ext cx="3663315" cy="4163695"/>
          </a:xfrm>
        </p:spPr>
        <p:txBody>
          <a:bodyPr>
            <a:normAutofit/>
          </a:bodyPr>
          <a:lstStyle/>
          <a:p>
            <a:r>
              <a:rPr lang="en-US" sz="2400" dirty="0"/>
              <a:t>Evidence-based screening algorithm* </a:t>
            </a:r>
          </a:p>
          <a:p>
            <a:pPr lvl="1">
              <a:buFont typeface="System Font Regular"/>
              <a:buChar char="⁃"/>
            </a:pPr>
            <a:r>
              <a:rPr lang="en-US" sz="2400" dirty="0"/>
              <a:t>symptoms</a:t>
            </a:r>
          </a:p>
          <a:p>
            <a:pPr lvl="1">
              <a:buFont typeface="System Font Regular"/>
              <a:buChar char="⁃"/>
            </a:pPr>
            <a:r>
              <a:rPr lang="en-US" sz="2400" dirty="0"/>
              <a:t>contact exposure risk</a:t>
            </a:r>
          </a:p>
          <a:p>
            <a:pPr lvl="1">
              <a:buFont typeface="System Font Regular"/>
              <a:buChar char="⁃"/>
            </a:pPr>
            <a:r>
              <a:rPr lang="en-US" sz="2400" dirty="0"/>
              <a:t>travel history</a:t>
            </a:r>
          </a:p>
          <a:p>
            <a:pPr lvl="1">
              <a:buFont typeface="System Font Regular"/>
              <a:buChar char="⁃"/>
            </a:pPr>
            <a:r>
              <a:rPr lang="en-US" sz="2400" dirty="0"/>
              <a:t>high-risk indicators</a:t>
            </a:r>
          </a:p>
          <a:p>
            <a:pPr lvl="1"/>
            <a:endParaRPr lang="en-US" sz="2400" dirty="0"/>
          </a:p>
          <a:p>
            <a:pPr marL="342900" lvl="1" indent="0">
              <a:buNone/>
            </a:pPr>
            <a:endParaRPr lang="en-US" sz="2400" dirty="0"/>
          </a:p>
          <a:p>
            <a:pPr marL="0" indent="0">
              <a:buNone/>
            </a:pPr>
            <a:endParaRPr lang="en-US" sz="1800" dirty="0"/>
          </a:p>
          <a:p>
            <a:pPr marL="0" indent="0">
              <a:buNone/>
            </a:pPr>
            <a:r>
              <a:rPr lang="en-US" sz="1800" i="1" dirty="0"/>
              <a:t>*multiple adaptations as disease information progressed</a:t>
            </a:r>
          </a:p>
          <a:p>
            <a:pPr marL="0" indent="0">
              <a:buNone/>
            </a:pPr>
            <a:endParaRPr lang="en-US" sz="2400" dirty="0"/>
          </a:p>
        </p:txBody>
      </p:sp>
      <p:pic>
        <p:nvPicPr>
          <p:cNvPr id="4" name="Picture 3">
            <a:extLst>
              <a:ext uri="{FF2B5EF4-FFF2-40B4-BE49-F238E27FC236}">
                <a16:creationId xmlns:a16="http://schemas.microsoft.com/office/drawing/2014/main" id="{D7E477D2-FB07-734A-8D8A-9CFD97C7B7E6}"/>
              </a:ext>
            </a:extLst>
          </p:cNvPr>
          <p:cNvPicPr>
            <a:picLocks noChangeAspect="1"/>
          </p:cNvPicPr>
          <p:nvPr/>
        </p:nvPicPr>
        <p:blipFill>
          <a:blip r:embed="rId3"/>
          <a:stretch>
            <a:fillRect/>
          </a:stretch>
        </p:blipFill>
        <p:spPr>
          <a:xfrm>
            <a:off x="3920490" y="354330"/>
            <a:ext cx="5103395" cy="6240780"/>
          </a:xfrm>
          <a:prstGeom prst="rect">
            <a:avLst/>
          </a:prstGeom>
          <a:ln>
            <a:solidFill>
              <a:schemeClr val="tx1"/>
            </a:solidFill>
          </a:ln>
        </p:spPr>
      </p:pic>
    </p:spTree>
    <p:extLst>
      <p:ext uri="{BB962C8B-B14F-4D97-AF65-F5344CB8AC3E}">
        <p14:creationId xmlns:p14="http://schemas.microsoft.com/office/powerpoint/2010/main" val="7264059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E973B-1E0B-AB48-AC86-09F34FBB13A9}"/>
              </a:ext>
            </a:extLst>
          </p:cNvPr>
          <p:cNvSpPr>
            <a:spLocks noGrp="1"/>
          </p:cNvSpPr>
          <p:nvPr>
            <p:ph type="title"/>
          </p:nvPr>
        </p:nvSpPr>
        <p:spPr>
          <a:xfrm>
            <a:off x="457200" y="579162"/>
            <a:ext cx="7886700" cy="1325563"/>
          </a:xfrm>
        </p:spPr>
        <p:txBody>
          <a:bodyPr/>
          <a:lstStyle/>
          <a:p>
            <a:r>
              <a:rPr lang="en-US" b="1" dirty="0"/>
              <a:t>Key Considerations</a:t>
            </a:r>
          </a:p>
        </p:txBody>
      </p:sp>
      <p:sp>
        <p:nvSpPr>
          <p:cNvPr id="3" name="Content Placeholder 2">
            <a:extLst>
              <a:ext uri="{FF2B5EF4-FFF2-40B4-BE49-F238E27FC236}">
                <a16:creationId xmlns:a16="http://schemas.microsoft.com/office/drawing/2014/main" id="{436AA144-1089-AE41-87CB-7CD4CB3A668F}"/>
              </a:ext>
            </a:extLst>
          </p:cNvPr>
          <p:cNvSpPr>
            <a:spLocks noGrp="1"/>
          </p:cNvSpPr>
          <p:nvPr>
            <p:ph idx="1"/>
          </p:nvPr>
        </p:nvSpPr>
        <p:spPr>
          <a:xfrm>
            <a:off x="457200" y="1574164"/>
            <a:ext cx="8538210" cy="4736695"/>
          </a:xfrm>
        </p:spPr>
        <p:txBody>
          <a:bodyPr>
            <a:noAutofit/>
          </a:bodyPr>
          <a:lstStyle/>
          <a:p>
            <a:r>
              <a:rPr lang="en-US" sz="2200" dirty="0"/>
              <a:t>Alternative workforce resourcing - Interprofessional students &amp; DAA staff were primary support for this rapid deployment community care resource – </a:t>
            </a:r>
            <a:r>
              <a:rPr lang="en-US" sz="2200" i="1" dirty="0"/>
              <a:t>not clinical staff</a:t>
            </a:r>
          </a:p>
          <a:p>
            <a:r>
              <a:rPr lang="en-US" sz="2200" dirty="0"/>
              <a:t>Students able to use participation for clinical or service training requirements disrupted by COVID-19. </a:t>
            </a:r>
          </a:p>
          <a:p>
            <a:r>
              <a:rPr lang="en-US" sz="2200" dirty="0">
                <a:ea typeface="Meiryo" panose="020B0604030504040204" pitchFamily="34" charset="-128"/>
                <a:cs typeface="Meiryo" panose="020B0604030504040204" pitchFamily="34" charset="-128"/>
              </a:rPr>
              <a:t>Call-Center Specifics:</a:t>
            </a:r>
          </a:p>
          <a:p>
            <a:pPr lvl="1"/>
            <a:r>
              <a:rPr lang="en-US" sz="2200" dirty="0">
                <a:ea typeface="Meiryo" panose="020B0604030504040204" pitchFamily="34" charset="-128"/>
                <a:cs typeface="Meiryo" panose="020B0604030504040204" pitchFamily="34" charset="-128"/>
              </a:rPr>
              <a:t>Script to review to guide you to your recommendation based on whatever the scenario may be.</a:t>
            </a:r>
          </a:p>
          <a:p>
            <a:pPr lvl="1"/>
            <a:r>
              <a:rPr lang="en-US" sz="2200" dirty="0">
                <a:ea typeface="Meiryo" panose="020B0604030504040204" pitchFamily="34" charset="-128"/>
                <a:cs typeface="Meiryo" panose="020B0604030504040204" pitchFamily="34" charset="-128"/>
              </a:rPr>
              <a:t>**Anticipate callers’ attitude and demeanor.**</a:t>
            </a:r>
          </a:p>
          <a:p>
            <a:pPr lvl="1"/>
            <a:r>
              <a:rPr lang="en-US" sz="2200" dirty="0">
                <a:ea typeface="Meiryo" panose="020B0604030504040204" pitchFamily="34" charset="-128"/>
                <a:cs typeface="Meiryo" panose="020B0604030504040204" pitchFamily="34" charset="-128"/>
              </a:rPr>
              <a:t>Red cap survey – Follow this when asking your screening questions.</a:t>
            </a:r>
          </a:p>
          <a:p>
            <a:pPr lvl="1"/>
            <a:r>
              <a:rPr lang="en-US" sz="2200" dirty="0">
                <a:ea typeface="Meiryo" panose="020B0604030504040204" pitchFamily="34" charset="-128"/>
                <a:cs typeface="Meiryo" panose="020B0604030504040204" pitchFamily="34" charset="-128"/>
              </a:rPr>
              <a:t>Emphasize to the patients - - YOU MAY NOT BE TESTED AT THE DRIVE-THRU TESTING SITE</a:t>
            </a:r>
            <a:endParaRPr lang="en-US" sz="2200" dirty="0"/>
          </a:p>
        </p:txBody>
      </p:sp>
    </p:spTree>
    <p:extLst>
      <p:ext uri="{BB962C8B-B14F-4D97-AF65-F5344CB8AC3E}">
        <p14:creationId xmlns:p14="http://schemas.microsoft.com/office/powerpoint/2010/main" val="1203443855"/>
      </p:ext>
    </p:extLst>
  </p:cSld>
  <p:clrMapOvr>
    <a:masterClrMapping/>
  </p:clrMapOvr>
</p:sld>
</file>

<file path=ppt/theme/theme1.xml><?xml version="1.0" encoding="utf-8"?>
<a:theme xmlns:a="http://schemas.openxmlformats.org/drawingml/2006/main" name="IPE_Branded_PP_templat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D66F7893-D120-4767-817B-B53F4D8FA805}" vid="{5627594C-F6D0-4AE0-89B4-4F6FE08578E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IPE_Branded_PP_template</Template>
  <TotalTime>9476</TotalTime>
  <Words>1945</Words>
  <Application>Microsoft Macintosh PowerPoint</Application>
  <PresentationFormat>On-screen Show (4:3)</PresentationFormat>
  <Paragraphs>208</Paragraphs>
  <Slides>16</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Meiryo</vt:lpstr>
      <vt:lpstr>Arial</vt:lpstr>
      <vt:lpstr>Calibri</vt:lpstr>
      <vt:lpstr>Calibri Light</vt:lpstr>
      <vt:lpstr>System Font Regular</vt:lpstr>
      <vt:lpstr>IPE_Branded_PP_template</vt:lpstr>
      <vt:lpstr>PowerPoint Presentation</vt:lpstr>
      <vt:lpstr>PowerPoint Presentation</vt:lpstr>
      <vt:lpstr>PowerPoint Presentation</vt:lpstr>
      <vt:lpstr>1-800 COVID-19 Hotline Call Center and Simulation Development Timeline</vt:lpstr>
      <vt:lpstr>SIMULATION FORMAT</vt:lpstr>
      <vt:lpstr>SIMULATION LEARNING OBJECTIVES</vt:lpstr>
      <vt:lpstr>SCRIPT REVIEW</vt:lpstr>
      <vt:lpstr>Process</vt:lpstr>
      <vt:lpstr>Key Considerations</vt:lpstr>
      <vt:lpstr>PowerPoint Presentation</vt:lpstr>
      <vt:lpstr>PowerPoint Presentation</vt:lpstr>
      <vt:lpstr>PowerPoint Presentation</vt:lpstr>
      <vt:lpstr>Qualitative Themes and Relative Counts</vt:lpstr>
      <vt:lpstr>What aspects of the learning experience did you find most valuable?”</vt:lpstr>
      <vt:lpstr>Conclusions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Mccloud, Wendy K</dc:creator>
  <cp:lastModifiedBy>Kristen Truong</cp:lastModifiedBy>
  <cp:revision>116</cp:revision>
  <dcterms:created xsi:type="dcterms:W3CDTF">2017-07-17T20:43:30Z</dcterms:created>
  <dcterms:modified xsi:type="dcterms:W3CDTF">2020-11-13T17:43:51Z</dcterms:modified>
</cp:coreProperties>
</file>