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57" r:id="rId7"/>
    <p:sldId id="263" r:id="rId8"/>
    <p:sldId id="259" r:id="rId9"/>
    <p:sldId id="260" r:id="rId10"/>
    <p:sldId id="262" r:id="rId11"/>
    <p:sldId id="267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rrow" initials="LB" lastIdx="1" clrIdx="0">
    <p:extLst>
      <p:ext uri="{19B8F6BF-5375-455C-9EA6-DF929625EA0E}">
        <p15:presenceInfo xmlns:p15="http://schemas.microsoft.com/office/powerpoint/2012/main" userId="S::lbarrow@jsu.edu::12f19611-97a7-4230-932d-7efbf40b90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9T12:36:18.182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issues/education-postsecondary/reports/2018/05/23/451186/neglected-college-race-gap-racial-disparities-among-college-completers/" TargetMode="External"/><Relationship Id="rId2" Type="http://schemas.openxmlformats.org/officeDocument/2006/relationships/hyperlink" Target="https://www.aacn.nch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quickfacts/fact/table/US/PST045219" TargetMode="External"/><Relationship Id="rId5" Type="http://schemas.openxmlformats.org/officeDocument/2006/relationships/hyperlink" Target="https://www.healthypeople.gov/2020/topics-objectives/topic/lesbian-gay-bisexual-and-transgender-health" TargetMode="External"/><Relationship Id="rId4" Type="http://schemas.openxmlformats.org/officeDocument/2006/relationships/hyperlink" Target="https://news.gallup.com/poll/234863/estimate-lgbt-population-rise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D731-D6C1-468E-BBB0-7A67B5370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/>
                <a:latin typeface="Arial" panose="020B0604020202020204" pitchFamily="34" charset="0"/>
              </a:rPr>
              <a:t>INCLUSION OF MARGINALIZED GROUPS IN NURSING EDUCATION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3A5BC-4831-41E1-AB74-1AEF239F0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r>
              <a:rPr lang="en-US" dirty="0"/>
              <a:t>Dr. Laura Barrow, PhD, RN</a:t>
            </a:r>
          </a:p>
          <a:p>
            <a:r>
              <a:rPr lang="en-US" dirty="0"/>
              <a:t>Dr. Serena Gramling, PhD, RN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B441CD-0D24-4797-A4AF-03CA09401B87}"/>
              </a:ext>
            </a:extLst>
          </p:cNvPr>
          <p:cNvSpPr txBox="1"/>
          <p:nvPr/>
        </p:nvSpPr>
        <p:spPr>
          <a:xfrm>
            <a:off x="1235487" y="5821447"/>
            <a:ext cx="9716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“I want to develop keels for them… they come oftentimes with pretty flat-bottom boats and the trouble with a flat-bottom boat is, when the wind blows, you just scatter across the water” (Benner,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Sutphen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Leonard, &amp; Day, 2010, p. 169)</a:t>
            </a:r>
            <a:endParaRPr lang="en-US" dirty="0"/>
          </a:p>
          <a:p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6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ide">
            <a:extLst>
              <a:ext uri="{FF2B5EF4-FFF2-40B4-BE49-F238E27FC236}">
                <a16:creationId xmlns:a16="http://schemas.microsoft.com/office/drawing/2014/main" id="{6ABD6996-1AD1-4DFD-9615-75BB5911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0AA12-73A8-437D-B301-17065CC47D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Factors Affecting LGBTQ+ Health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565B3-B9FB-4B17-A5CC-DA9BF9211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2560320"/>
            <a:ext cx="5530977" cy="401907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Social Determinants</a:t>
            </a:r>
          </a:p>
          <a:p>
            <a:pPr lvl="1"/>
            <a:r>
              <a:rPr lang="en-US" dirty="0"/>
              <a:t>Legal discrimination in access to health insurance, employment, housing, marriage, adoption, and retirement benefits</a:t>
            </a:r>
          </a:p>
          <a:p>
            <a:pPr lvl="1"/>
            <a:r>
              <a:rPr lang="en-US" dirty="0"/>
              <a:t>Lack of anti-bullying laws</a:t>
            </a:r>
          </a:p>
          <a:p>
            <a:pPr lvl="1"/>
            <a:r>
              <a:rPr lang="en-US" dirty="0"/>
              <a:t>Lack of appropriate social programs for LGBTQ+ youth, adults, and elders</a:t>
            </a:r>
          </a:p>
          <a:p>
            <a:pPr lvl="1"/>
            <a:r>
              <a:rPr lang="en-US" dirty="0"/>
              <a:t>Lack of knowledgeable / culturally competent healthcare providers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1BC233-4629-4F13-BCC2-710D4DE6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612987" cy="401907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Physical Environment</a:t>
            </a:r>
          </a:p>
          <a:p>
            <a:pPr lvl="1"/>
            <a:r>
              <a:rPr lang="en-US" dirty="0"/>
              <a:t>Safe classrooms, neighborhoods, and housing</a:t>
            </a:r>
          </a:p>
          <a:p>
            <a:pPr lvl="1"/>
            <a:r>
              <a:rPr lang="en-US" dirty="0"/>
              <a:t>Equal access to recreational facilities / activities</a:t>
            </a:r>
          </a:p>
          <a:p>
            <a:pPr lvl="1"/>
            <a:r>
              <a:rPr lang="en-US" dirty="0"/>
              <a:t>Access to safe meeting places</a:t>
            </a:r>
          </a:p>
          <a:p>
            <a:pPr lvl="1"/>
            <a:r>
              <a:rPr lang="en-US" dirty="0"/>
              <a:t>Access to health services (esp. hormone treatments / HIV meds)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(Office of Disease Prevention and Health Promotion [ODPH], 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4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ide">
            <a:extLst>
              <a:ext uri="{FF2B5EF4-FFF2-40B4-BE49-F238E27FC236}">
                <a16:creationId xmlns:a16="http://schemas.microsoft.com/office/drawing/2014/main" id="{6ABD6996-1AD1-4DFD-9615-75BB5911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0AA12-73A8-437D-B301-17065CC4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Disparities in the LGBTQ+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D115-F70B-41C0-AE32-B9C90639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2421466"/>
            <a:ext cx="11315699" cy="409363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This group has the highest rates of substance abuse</a:t>
            </a:r>
          </a:p>
          <a:p>
            <a:r>
              <a:rPr lang="en-US" sz="4000" dirty="0"/>
              <a:t>This group has high rates of targeted violence, isolation, and mental health concerns </a:t>
            </a:r>
          </a:p>
          <a:p>
            <a:r>
              <a:rPr lang="en-US" sz="4000" dirty="0"/>
              <a:t>Youth are 2-3 times more likely to attempt suicide and be homeless</a:t>
            </a:r>
          </a:p>
          <a:p>
            <a:r>
              <a:rPr lang="en-US" sz="4000" dirty="0"/>
              <a:t>Transgender individuals are more prone to victimization, mental health, suicide, lack of healthcare services</a:t>
            </a:r>
          </a:p>
          <a:p>
            <a:r>
              <a:rPr lang="en-US" sz="4000" dirty="0"/>
              <a:t>Gay men have a higher risk for STDs</a:t>
            </a:r>
          </a:p>
          <a:p>
            <a:r>
              <a:rPr lang="en-US" sz="4000" dirty="0"/>
              <a:t>Lesbians have a higher rate of obesity and lack of preventative healthcare</a:t>
            </a:r>
          </a:p>
          <a:p>
            <a:pPr marL="0" indent="0" algn="ctr">
              <a:buNone/>
            </a:pPr>
            <a:r>
              <a:rPr lang="en-US" sz="4000" dirty="0"/>
              <a:t>(DPHP, 2020)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8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EA8A-195F-424C-957B-DE1E8DE4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What Can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562B-2E96-4326-A60B-1937A61D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Purposefully create safe, mindful environments, when discussing all topics</a:t>
            </a:r>
          </a:p>
          <a:p>
            <a:r>
              <a:rPr lang="en-US" dirty="0"/>
              <a:t>Be mindful of your own world view and “bracket” personal feelings</a:t>
            </a:r>
          </a:p>
          <a:p>
            <a:r>
              <a:rPr lang="en-US" dirty="0"/>
              <a:t>When students are willing and comfortable, encourage them to share their experiences </a:t>
            </a:r>
          </a:p>
          <a:p>
            <a:r>
              <a:rPr lang="en-US" dirty="0"/>
              <a:t>Incorporate activities that will better prepare students to role-play and practice inclusion in the </a:t>
            </a:r>
            <a:r>
              <a:rPr lang="en-US"/>
              <a:t>clinical setting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5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62E0-B33D-40AB-A508-F097A7EB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84F5-CC05-4E78-A28B-055075995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Association of Colleges of Nursing. (2015).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 sheet: Enhancing diversity in the nursing workforce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https://www.aacn.nche.edu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Benner, P.,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Sutphen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Leonard, V., &amp; Day, L. (2010).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Educating nurses: A call for radical transformation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Fransisco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CA: Jossey-Bass.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American Progress (2020). The neglected college race gap: Racial disparities among college Completers.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https://www.americanprogress.org/issues/education-postsecondary/reports/2018/05/23/451186/neglected-college-race-gap-racial-disparities-among-college-completers/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Gallup (2018).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U.S., Estimate of LGBT Population Rises to 4.5%. In U.S.,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https://news.gallup.com/poll/234863/estimate-lgbt-population-rises.aspx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Disease Prevention and Health Promotion (2020).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Lesbian, gay, bisexual, and transgender health.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https://www.healthypeople.gov/2020/topics-objectives/topic/lesbian-gay-bisexual-and-transgender-health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Serna, G. R., &amp;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Woulfe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R. (2017). Social Reproduction and College Access: Current Evidence, Context, and Potential Alternatives.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Questions in Education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1–16.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Census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Beureau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Facts.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https://www.census.gov/quickfacts/fact/table/US/PST045219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6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0A61-6144-4498-9F4C-31F24C9E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1B07-C0E7-418C-8A4F-47C49849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Nurse educators are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charged to not only welcome, but to seek out, diverse population in order to care for a growingly diverse patient population (The American Association of Colleges of Nursing [AACN], 2015).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ximately 23.7% of the U.S population is non-white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United States Census Bureau, 2019). 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Approximately 23% of the U.S. population identifies as non-religious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United States Census Bureau, 2019).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Approximately 4.5% of the U.S. population identifies as being LGBTQ ( Gallup, 2018).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3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D786-954A-4601-8FDE-5ECBA19B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36A-C448-4401-B4C9-79DE96885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marginalized groups</a:t>
            </a:r>
          </a:p>
          <a:p>
            <a:r>
              <a:rPr lang="en-US" dirty="0"/>
              <a:t>Better understand their barriers and needs</a:t>
            </a:r>
          </a:p>
          <a:p>
            <a:r>
              <a:rPr lang="en-US" dirty="0"/>
              <a:t>Identify institutional barriers </a:t>
            </a:r>
          </a:p>
          <a:p>
            <a:r>
              <a:rPr lang="en-US" dirty="0"/>
              <a:t>Gain better tools to support students</a:t>
            </a:r>
          </a:p>
        </p:txBody>
      </p:sp>
    </p:spTree>
    <p:extLst>
      <p:ext uri="{BB962C8B-B14F-4D97-AF65-F5344CB8AC3E}">
        <p14:creationId xmlns:p14="http://schemas.microsoft.com/office/powerpoint/2010/main" val="6583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59C4-02ED-4FBA-8A29-B703AA0B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Non-Christian Religious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B2BA-A937-4C5F-A762-63E629430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Islamic religion faces many barriers in both society and school, consider the following:</a:t>
            </a:r>
          </a:p>
          <a:p>
            <a:pPr lvl="1"/>
            <a:r>
              <a:rPr lang="en-US" dirty="0"/>
              <a:t>Assessments of the opposite sex</a:t>
            </a:r>
          </a:p>
          <a:p>
            <a:pPr lvl="1"/>
            <a:r>
              <a:rPr lang="en-US" dirty="0"/>
              <a:t>Hijab/niqabs</a:t>
            </a:r>
          </a:p>
          <a:p>
            <a:pPr lvl="1"/>
            <a:r>
              <a:rPr lang="en-US" dirty="0"/>
              <a:t>Requirements of long sleeves</a:t>
            </a:r>
          </a:p>
          <a:p>
            <a:pPr lvl="1"/>
            <a:r>
              <a:rPr lang="en-US" dirty="0"/>
              <a:t>Prayer/ fasting/ holiday needs</a:t>
            </a:r>
          </a:p>
          <a:p>
            <a:pPr lvl="1"/>
            <a:r>
              <a:rPr lang="en-US" dirty="0"/>
              <a:t>When developing policies, always include the institution’s legal council</a:t>
            </a:r>
          </a:p>
        </p:txBody>
      </p:sp>
    </p:spTree>
    <p:extLst>
      <p:ext uri="{BB962C8B-B14F-4D97-AF65-F5344CB8AC3E}">
        <p14:creationId xmlns:p14="http://schemas.microsoft.com/office/powerpoint/2010/main" val="152893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BA38-4181-40E4-A8F4-650E4942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Non-Religious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7BC2-2FAF-4709-996E-245898DE4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many students do not know how to define their religious identity, consider the following:</a:t>
            </a:r>
          </a:p>
          <a:p>
            <a:endParaRPr lang="en-US" dirty="0"/>
          </a:p>
          <a:p>
            <a:pPr lvl="1"/>
            <a:r>
              <a:rPr lang="en-US" dirty="0"/>
              <a:t>Fear of stigma from faculty and peers</a:t>
            </a:r>
          </a:p>
          <a:p>
            <a:pPr lvl="1"/>
            <a:r>
              <a:rPr lang="en-US" dirty="0"/>
              <a:t>Ensure support services for these students on-campus</a:t>
            </a:r>
          </a:p>
          <a:p>
            <a:pPr lvl="1"/>
            <a:r>
              <a:rPr lang="en-US" dirty="0"/>
              <a:t>Assess your institution’s atmosphere (both written and un-written)</a:t>
            </a:r>
          </a:p>
          <a:p>
            <a:pPr lvl="1"/>
            <a:r>
              <a:rPr lang="en-US" dirty="0"/>
              <a:t>Include this group in discussions about spirituality and ethics</a:t>
            </a:r>
          </a:p>
          <a:p>
            <a:pPr lvl="1"/>
            <a:r>
              <a:rPr lang="en-US" dirty="0"/>
              <a:t>Much more research is needed in this area to better serve this population</a:t>
            </a:r>
          </a:p>
        </p:txBody>
      </p:sp>
    </p:spTree>
    <p:extLst>
      <p:ext uri="{BB962C8B-B14F-4D97-AF65-F5344CB8AC3E}">
        <p14:creationId xmlns:p14="http://schemas.microsoft.com/office/powerpoint/2010/main" val="194610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3D30-9F4C-41E1-A3EE-447C3496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Race &amp; Ethnicity</a:t>
            </a:r>
          </a:p>
        </p:txBody>
      </p:sp>
      <p:pic>
        <p:nvPicPr>
          <p:cNvPr id="1028" name="Picture 4" descr="Racism Stock Illustrations, Cliparts And Royalty Free Racism Vectors">
            <a:extLst>
              <a:ext uri="{FF2B5EF4-FFF2-40B4-BE49-F238E27FC236}">
                <a16:creationId xmlns:a16="http://schemas.microsoft.com/office/drawing/2014/main" id="{319BBC93-3871-4DB5-BE8E-87399E4B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69" y="2757636"/>
            <a:ext cx="2739728" cy="2739728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0213-654D-4F6F-83B0-1DFCBBE9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704543" cy="36295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solidFill>
                  <a:srgbClr val="262626"/>
                </a:solidFill>
              </a:rPr>
              <a:t>Embrace Diversity in the Classroom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262626"/>
                </a:solidFill>
              </a:rPr>
              <a:t>Address imposter syndrome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262626"/>
                </a:solidFill>
              </a:rPr>
              <a:t>Connect new information to previous knowledge from life experiences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262626"/>
                </a:solidFill>
              </a:rPr>
              <a:t>Promote and develop higher levels of thinking and problem-solving skills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262626"/>
                </a:solidFill>
              </a:rPr>
              <a:t>Remove the fixed mind-set (I am not a math person YET)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262626"/>
                </a:solidFill>
              </a:rPr>
              <a:t>Use clickers / web-based polling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262626"/>
                </a:solidFill>
              </a:rPr>
              <a:t>Active learning strategies (mini lectures, concept mapping, problem solving, debates, solving real world problems, identifying concepts / brainstorming solutions / interpreting results, group discussions)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700" dirty="0">
                <a:solidFill>
                  <a:srgbClr val="262626"/>
                </a:solidFill>
              </a:rPr>
              <a:t>(Academic Senate for California Community Colleges, 2020)</a:t>
            </a:r>
          </a:p>
        </p:txBody>
      </p:sp>
    </p:spTree>
    <p:extLst>
      <p:ext uri="{BB962C8B-B14F-4D97-AF65-F5344CB8AC3E}">
        <p14:creationId xmlns:p14="http://schemas.microsoft.com/office/powerpoint/2010/main" val="426832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7B09-DA14-467B-BE96-DEC7B321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Race / Ethnicity</a:t>
            </a:r>
            <a:br>
              <a:rPr lang="en-US" b="1" dirty="0"/>
            </a:br>
            <a:r>
              <a:rPr lang="en-US" b="1" dirty="0"/>
              <a:t>Predisposed Barriers to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2255-579F-4598-A023-DB8717D8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and Hispanic population </a:t>
            </a:r>
          </a:p>
          <a:p>
            <a:pPr lvl="1"/>
            <a:r>
              <a:rPr lang="en-US" dirty="0"/>
              <a:t>Less likely to get into college</a:t>
            </a:r>
          </a:p>
          <a:p>
            <a:pPr lvl="1"/>
            <a:r>
              <a:rPr lang="en-US" dirty="0"/>
              <a:t>Less likely to graduate</a:t>
            </a:r>
          </a:p>
          <a:p>
            <a:pPr lvl="1"/>
            <a:r>
              <a:rPr lang="en-US" dirty="0"/>
              <a:t>More likely to attend for-profit institutions (less financial aid opportunities)</a:t>
            </a:r>
          </a:p>
          <a:p>
            <a:pPr lvl="1"/>
            <a:r>
              <a:rPr lang="en-US" dirty="0"/>
              <a:t>Often discouraged from studying in certain fields in advisement</a:t>
            </a:r>
          </a:p>
          <a:p>
            <a:pPr lvl="1"/>
            <a:r>
              <a:rPr lang="en-US" dirty="0"/>
              <a:t>Early “weed out” classes may impact people of color due to learning styles</a:t>
            </a:r>
          </a:p>
          <a:p>
            <a:pPr marL="457200" lvl="1" indent="0" algn="ctr">
              <a:buNone/>
            </a:pPr>
            <a:r>
              <a:rPr lang="en-US" dirty="0"/>
              <a:t>(Center for American Progress, 2020)</a:t>
            </a:r>
          </a:p>
        </p:txBody>
      </p:sp>
    </p:spTree>
    <p:extLst>
      <p:ext uri="{BB962C8B-B14F-4D97-AF65-F5344CB8AC3E}">
        <p14:creationId xmlns:p14="http://schemas.microsoft.com/office/powerpoint/2010/main" val="220925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0BB0-667E-46B5-A0C8-BB2960CC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Considerations</a:t>
            </a:r>
          </a:p>
        </p:txBody>
      </p:sp>
      <p:pic>
        <p:nvPicPr>
          <p:cNvPr id="6146" name="Picture 2" descr="Diversity illustration Stock Vectors, Royalty Free Diversity illustration  Illustrations | Depositphotos®">
            <a:extLst>
              <a:ext uri="{FF2B5EF4-FFF2-40B4-BE49-F238E27FC236}">
                <a16:creationId xmlns:a16="http://schemas.microsoft.com/office/drawing/2014/main" id="{424279B8-7E54-463A-8280-94F6168F3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3946" b="6"/>
          <a:stretch/>
        </p:blipFill>
        <p:spPr bwMode="auto">
          <a:xfrm>
            <a:off x="1434269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530B-FFF3-489C-B1C4-1CB8C385B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1"/>
            <a:ext cx="6654537" cy="3750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High stakes testing (research is controversial)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Disproportionately negative impact on low performing, low income, and minority students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Leads to high dropout rates (5-6 times higher than white students)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Creates high levels of test anxiety, increased pressure on teachers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Threatens quality of teaching and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Misleading measure of students’ overall achievement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Damages intrinsic motivation for learning 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dirty="0"/>
              <a:t>(Serna &amp; </a:t>
            </a:r>
            <a:r>
              <a:rPr lang="en-US" dirty="0" err="1"/>
              <a:t>Woulfe</a:t>
            </a:r>
            <a:r>
              <a:rPr lang="en-US" dirty="0"/>
              <a:t>, 2017))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73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54" name="Rectangle 7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55" name="Picture 7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E75308-CB4C-42BA-AE5A-32E2FB7B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 dirty="0"/>
              <a:t>LGBTQ+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ide">
            <a:extLst>
              <a:ext uri="{FF2B5EF4-FFF2-40B4-BE49-F238E27FC236}">
                <a16:creationId xmlns:a16="http://schemas.microsoft.com/office/drawing/2014/main" id="{E6F4380E-9D0A-4DF7-819E-48D8E2B7B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8470" b="-1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9D7BF-A1C8-45A0-BDA2-48FD32E0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95" y="2398853"/>
            <a:ext cx="5766763" cy="37590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Clear expectations on first day of class about discrimination in classroom</a:t>
            </a:r>
          </a:p>
          <a:p>
            <a:r>
              <a:rPr lang="en-US" dirty="0"/>
              <a:t>Introduction: show preferred pronouns. </a:t>
            </a:r>
          </a:p>
          <a:p>
            <a:r>
              <a:rPr lang="en-US" dirty="0"/>
              <a:t>Encourage faculty and staff to become educated on issues</a:t>
            </a:r>
          </a:p>
          <a:p>
            <a:r>
              <a:rPr lang="en-US" dirty="0"/>
              <a:t>Creating LGBTQ+ experiences in the classroom </a:t>
            </a:r>
          </a:p>
          <a:p>
            <a:pPr lvl="1"/>
            <a:r>
              <a:rPr lang="en-US" dirty="0"/>
              <a:t>Affirmation of identity leads to motivation to learn</a:t>
            </a:r>
          </a:p>
          <a:p>
            <a:r>
              <a:rPr lang="en-US" dirty="0"/>
              <a:t>They do not learn differently than other students but may have external factors influencing their learning. 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4150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9188</TotalTime>
  <Words>1075</Words>
  <Application>Microsoft Macintosh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INCLUSION OF MARGINALIZED GROUPS IN NURSING EDUCATION</vt:lpstr>
      <vt:lpstr>Introduction</vt:lpstr>
      <vt:lpstr>Objectives</vt:lpstr>
      <vt:lpstr>Non-Christian Religious Students</vt:lpstr>
      <vt:lpstr>Non-Religious Students</vt:lpstr>
      <vt:lpstr>Race &amp; Ethnicity</vt:lpstr>
      <vt:lpstr>Race / Ethnicity Predisposed Barriers to Learning</vt:lpstr>
      <vt:lpstr>Considerations</vt:lpstr>
      <vt:lpstr>LGBTQ+</vt:lpstr>
      <vt:lpstr>Factors Affecting LGBTQ+ Health</vt:lpstr>
      <vt:lpstr>Disparities in the LGBTQ+ Community</vt:lpstr>
      <vt:lpstr>Conclusion: What Can We Do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Serena Gramling</dc:creator>
  <cp:lastModifiedBy>Kristen Truong</cp:lastModifiedBy>
  <cp:revision>29</cp:revision>
  <dcterms:created xsi:type="dcterms:W3CDTF">2020-10-16T15:42:26Z</dcterms:created>
  <dcterms:modified xsi:type="dcterms:W3CDTF">2020-11-18T04:18:47Z</dcterms:modified>
</cp:coreProperties>
</file>