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76" r:id="rId4"/>
    <p:sldId id="277" r:id="rId5"/>
    <p:sldId id="258" r:id="rId6"/>
    <p:sldId id="286" r:id="rId7"/>
    <p:sldId id="259" r:id="rId8"/>
    <p:sldId id="261" r:id="rId9"/>
    <p:sldId id="262" r:id="rId10"/>
    <p:sldId id="265" r:id="rId11"/>
    <p:sldId id="275" r:id="rId12"/>
    <p:sldId id="284" r:id="rId13"/>
    <p:sldId id="281" r:id="rId14"/>
    <p:sldId id="283" r:id="rId15"/>
    <p:sldId id="271" r:id="rId16"/>
    <p:sldId id="279" r:id="rId17"/>
    <p:sldId id="266" r:id="rId18"/>
    <p:sldId id="269" r:id="rId19"/>
    <p:sldId id="28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8" autoAdjust="0"/>
    <p:restoredTop sz="94660"/>
  </p:normalViewPr>
  <p:slideViewPr>
    <p:cSldViewPr snapToGrid="0">
      <p:cViewPr varScale="1">
        <p:scale>
          <a:sx n="109" d="100"/>
          <a:sy n="109" d="100"/>
        </p:scale>
        <p:origin x="5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0775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02220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178805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1659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453200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87477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4825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95145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686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83325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smtClean="0"/>
              <a:pPr/>
              <a:t>11/12/20</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smtClean="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873372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11/12/20</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28047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838" y="791266"/>
            <a:ext cx="11692162" cy="2541431"/>
          </a:xfrm>
        </p:spPr>
        <p:txBody>
          <a:bodyPr>
            <a:normAutofit fontScale="90000"/>
          </a:bodyPr>
          <a:lstStyle/>
          <a:p>
            <a:pPr algn="ctr"/>
            <a:r>
              <a:rPr lang="en-US" sz="4900" dirty="0"/>
              <a:t>The Transition of an In-Person Culinary Program to Remote Delivery During the COVID-19 Pandemic for Adolescents with Autism Spectrum Disorder</a:t>
            </a:r>
          </a:p>
        </p:txBody>
      </p:sp>
      <p:sp>
        <p:nvSpPr>
          <p:cNvPr id="3" name="Subtitle 2"/>
          <p:cNvSpPr>
            <a:spLocks noGrp="1"/>
          </p:cNvSpPr>
          <p:nvPr>
            <p:ph type="subTitle" idx="1"/>
          </p:nvPr>
        </p:nvSpPr>
        <p:spPr>
          <a:xfrm>
            <a:off x="858982" y="3430321"/>
            <a:ext cx="8906494" cy="2818079"/>
          </a:xfrm>
        </p:spPr>
        <p:txBody>
          <a:bodyPr>
            <a:normAutofit/>
          </a:bodyPr>
          <a:lstStyle/>
          <a:p>
            <a:pPr algn="ctr"/>
            <a:r>
              <a:rPr lang="en-US" b="1" dirty="0"/>
              <a:t>Jeanette M., Garcia, Ph.D.</a:t>
            </a:r>
          </a:p>
          <a:p>
            <a:pPr algn="ctr"/>
            <a:r>
              <a:rPr lang="en-US" b="1" dirty="0"/>
              <a:t>Keith </a:t>
            </a:r>
            <a:r>
              <a:rPr lang="en-US" b="1" dirty="0" err="1"/>
              <a:t>Brazendale</a:t>
            </a:r>
            <a:r>
              <a:rPr lang="en-US" b="1" dirty="0"/>
              <a:t>, Ph.D.</a:t>
            </a:r>
          </a:p>
          <a:p>
            <a:pPr algn="ctr"/>
            <a:r>
              <a:rPr lang="en-US" b="1" dirty="0" err="1"/>
              <a:t>Eunkyung</a:t>
            </a:r>
            <a:r>
              <a:rPr lang="en-US" b="1" dirty="0"/>
              <a:t> (Muriel) Lee, </a:t>
            </a:r>
            <a:r>
              <a:rPr lang="en-US" b="1" dirty="0" err="1"/>
              <a:t>Ph.D</a:t>
            </a:r>
            <a:r>
              <a:rPr lang="en-US" b="1" dirty="0"/>
              <a:t>, RDN</a:t>
            </a:r>
          </a:p>
          <a:p>
            <a:pPr algn="ctr"/>
            <a:r>
              <a:rPr lang="en-US" i="1" dirty="0"/>
              <a:t>University of Central Florida</a:t>
            </a:r>
          </a:p>
        </p:txBody>
      </p:sp>
      <p:pic>
        <p:nvPicPr>
          <p:cNvPr id="5" name="Picture 4"/>
          <p:cNvPicPr>
            <a:picLocks noChangeAspect="1"/>
          </p:cNvPicPr>
          <p:nvPr/>
        </p:nvPicPr>
        <p:blipFill>
          <a:blip r:embed="rId2"/>
          <a:stretch>
            <a:fillRect/>
          </a:stretch>
        </p:blipFill>
        <p:spPr>
          <a:xfrm>
            <a:off x="499838" y="5814589"/>
            <a:ext cx="3562350" cy="104775"/>
          </a:xfrm>
          <a:prstGeom prst="rect">
            <a:avLst/>
          </a:prstGeom>
        </p:spPr>
      </p:pic>
      <p:pic>
        <p:nvPicPr>
          <p:cNvPr id="6" name="Picture 5"/>
          <p:cNvPicPr>
            <a:picLocks noChangeAspect="1"/>
          </p:cNvPicPr>
          <p:nvPr/>
        </p:nvPicPr>
        <p:blipFill>
          <a:blip r:embed="rId3"/>
          <a:stretch>
            <a:fillRect/>
          </a:stretch>
        </p:blipFill>
        <p:spPr>
          <a:xfrm>
            <a:off x="499838" y="2815955"/>
            <a:ext cx="2188679" cy="2953398"/>
          </a:xfrm>
          <a:prstGeom prst="rect">
            <a:avLst/>
          </a:prstGeom>
        </p:spPr>
      </p:pic>
    </p:spTree>
    <p:extLst>
      <p:ext uri="{BB962C8B-B14F-4D97-AF65-F5344CB8AC3E}">
        <p14:creationId xmlns:p14="http://schemas.microsoft.com/office/powerpoint/2010/main" val="76886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Participant Open-ended Responses to Remote-Delivery</a:t>
            </a:r>
          </a:p>
        </p:txBody>
      </p:sp>
      <p:sp>
        <p:nvSpPr>
          <p:cNvPr id="4" name="Text Placeholder 3"/>
          <p:cNvSpPr>
            <a:spLocks noGrp="1"/>
          </p:cNvSpPr>
          <p:nvPr>
            <p:ph type="body" idx="1"/>
          </p:nvPr>
        </p:nvSpPr>
        <p:spPr>
          <a:xfrm>
            <a:off x="1121845" y="1737339"/>
            <a:ext cx="4645152" cy="801943"/>
          </a:xfrm>
        </p:spPr>
        <p:txBody>
          <a:bodyPr/>
          <a:lstStyle/>
          <a:p>
            <a:r>
              <a:rPr lang="en-US" u="sng" dirty="0"/>
              <a:t>Positive Responses</a:t>
            </a:r>
          </a:p>
        </p:txBody>
      </p:sp>
      <p:sp>
        <p:nvSpPr>
          <p:cNvPr id="5" name="Content Placeholder 4"/>
          <p:cNvSpPr>
            <a:spLocks noGrp="1"/>
          </p:cNvSpPr>
          <p:nvPr>
            <p:ph sz="half" idx="2"/>
          </p:nvPr>
        </p:nvSpPr>
        <p:spPr>
          <a:xfrm>
            <a:off x="808225" y="2613422"/>
            <a:ext cx="4958772" cy="2493876"/>
          </a:xfrm>
        </p:spPr>
        <p:txBody>
          <a:bodyPr>
            <a:noAutofit/>
          </a:bodyPr>
          <a:lstStyle/>
          <a:p>
            <a:r>
              <a:rPr lang="en-US" sz="2800" dirty="0"/>
              <a:t>“Talking to the UCF people.” </a:t>
            </a:r>
          </a:p>
          <a:p>
            <a:r>
              <a:rPr lang="en-US" sz="2800" dirty="0"/>
              <a:t>“The ability to keep learning the course and keep practicing skills.” </a:t>
            </a:r>
          </a:p>
          <a:p>
            <a:r>
              <a:rPr lang="en-US" sz="2800" dirty="0"/>
              <a:t>“Still got to interact.” </a:t>
            </a:r>
          </a:p>
        </p:txBody>
      </p:sp>
      <p:sp>
        <p:nvSpPr>
          <p:cNvPr id="6" name="Text Placeholder 5"/>
          <p:cNvSpPr>
            <a:spLocks noGrp="1"/>
          </p:cNvSpPr>
          <p:nvPr>
            <p:ph type="body" sz="quarter" idx="3"/>
          </p:nvPr>
        </p:nvSpPr>
        <p:spPr>
          <a:xfrm>
            <a:off x="6091675" y="1737045"/>
            <a:ext cx="4645152" cy="802237"/>
          </a:xfrm>
        </p:spPr>
        <p:txBody>
          <a:bodyPr/>
          <a:lstStyle/>
          <a:p>
            <a:r>
              <a:rPr lang="en-US" u="sng" dirty="0"/>
              <a:t>Negative Responses</a:t>
            </a:r>
          </a:p>
        </p:txBody>
      </p:sp>
      <p:sp>
        <p:nvSpPr>
          <p:cNvPr id="7" name="Content Placeholder 6"/>
          <p:cNvSpPr>
            <a:spLocks noGrp="1"/>
          </p:cNvSpPr>
          <p:nvPr>
            <p:ph sz="quarter" idx="4"/>
          </p:nvPr>
        </p:nvSpPr>
        <p:spPr>
          <a:xfrm>
            <a:off x="6091675" y="2613422"/>
            <a:ext cx="5735198" cy="2487193"/>
          </a:xfrm>
        </p:spPr>
        <p:txBody>
          <a:bodyPr>
            <a:noAutofit/>
          </a:bodyPr>
          <a:lstStyle/>
          <a:p>
            <a:r>
              <a:rPr lang="en-US" sz="2800" dirty="0"/>
              <a:t>“Zoom didn’t always work on my computer.”</a:t>
            </a:r>
          </a:p>
          <a:p>
            <a:r>
              <a:rPr lang="en-US" sz="2800" dirty="0"/>
              <a:t>“I miss doing the hands-on lessons.”</a:t>
            </a:r>
          </a:p>
          <a:p>
            <a:r>
              <a:rPr lang="en-US" sz="2800" dirty="0"/>
              <a:t>“Couldn’t see what the instructor was doing at times.”</a:t>
            </a:r>
          </a:p>
        </p:txBody>
      </p:sp>
    </p:spTree>
    <p:extLst>
      <p:ext uri="{BB962C8B-B14F-4D97-AF65-F5344CB8AC3E}">
        <p14:creationId xmlns:p14="http://schemas.microsoft.com/office/powerpoint/2010/main" val="49404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Teacher Interview</a:t>
            </a:r>
          </a:p>
        </p:txBody>
      </p:sp>
      <p:sp>
        <p:nvSpPr>
          <p:cNvPr id="3" name="Content Placeholder 2"/>
          <p:cNvSpPr>
            <a:spLocks noGrp="1"/>
          </p:cNvSpPr>
          <p:nvPr>
            <p:ph idx="1"/>
          </p:nvPr>
        </p:nvSpPr>
        <p:spPr>
          <a:xfrm>
            <a:off x="535459" y="1579418"/>
            <a:ext cx="11211697" cy="4582485"/>
          </a:xfrm>
        </p:spPr>
        <p:txBody>
          <a:bodyPr>
            <a:normAutofit/>
          </a:bodyPr>
          <a:lstStyle/>
          <a:p>
            <a:r>
              <a:rPr lang="en-US" b="1" u="sng" dirty="0"/>
              <a:t>Participant Experience</a:t>
            </a:r>
          </a:p>
          <a:p>
            <a:pPr lvl="1"/>
            <a:r>
              <a:rPr lang="en-US" sz="2200" i="1" dirty="0"/>
              <a:t>“Oh they really liked them! They definitely were more engaged then in their other classes.”</a:t>
            </a:r>
          </a:p>
          <a:p>
            <a:r>
              <a:rPr lang="en-US" b="1" u="sng" dirty="0"/>
              <a:t>Reasons for Positive Experience</a:t>
            </a:r>
          </a:p>
          <a:p>
            <a:pPr lvl="1"/>
            <a:r>
              <a:rPr lang="en-US" sz="2000" i="1" dirty="0"/>
              <a:t>“Well, they [participants] could interact a lot more, especially with the UCF students. I think that was really good for them</a:t>
            </a:r>
            <a:r>
              <a:rPr lang="en-US" sz="2000" dirty="0"/>
              <a:t>.”</a:t>
            </a:r>
          </a:p>
          <a:p>
            <a:pPr lvl="1"/>
            <a:r>
              <a:rPr lang="en-US" sz="2000" i="1" dirty="0"/>
              <a:t>“And I think it [the remote-delivery program] calmed down their anxiety a bit during the lockdown. This was part of their usual routine and they could go back to that. Not everything was completely disrupted.”</a:t>
            </a:r>
          </a:p>
          <a:p>
            <a:pPr lvl="1"/>
            <a:r>
              <a:rPr lang="en-US" sz="2000" i="1" dirty="0"/>
              <a:t>“I think some of them have difficulty with social interaction to a greater extent than some of the others and this was a more comfortable platform for them.”</a:t>
            </a:r>
          </a:p>
          <a:p>
            <a:pPr lvl="1"/>
            <a:endParaRPr lang="en-US" i="1" dirty="0"/>
          </a:p>
          <a:p>
            <a:endParaRPr lang="en-US" dirty="0"/>
          </a:p>
        </p:txBody>
      </p:sp>
    </p:spTree>
    <p:extLst>
      <p:ext uri="{BB962C8B-B14F-4D97-AF65-F5344CB8AC3E}">
        <p14:creationId xmlns:p14="http://schemas.microsoft.com/office/powerpoint/2010/main" val="239223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Teacher Interview</a:t>
            </a:r>
          </a:p>
        </p:txBody>
      </p:sp>
      <p:sp>
        <p:nvSpPr>
          <p:cNvPr id="3" name="Content Placeholder 2"/>
          <p:cNvSpPr>
            <a:spLocks noGrp="1"/>
          </p:cNvSpPr>
          <p:nvPr>
            <p:ph idx="1"/>
          </p:nvPr>
        </p:nvSpPr>
        <p:spPr>
          <a:xfrm>
            <a:off x="924324" y="1628072"/>
            <a:ext cx="9603275" cy="4064274"/>
          </a:xfrm>
        </p:spPr>
        <p:txBody>
          <a:bodyPr>
            <a:normAutofit/>
          </a:bodyPr>
          <a:lstStyle/>
          <a:p>
            <a:r>
              <a:rPr lang="en-US" b="1" u="sng" dirty="0"/>
              <a:t>Limitations of Remote-Delivery</a:t>
            </a:r>
          </a:p>
          <a:p>
            <a:pPr lvl="1"/>
            <a:r>
              <a:rPr lang="en-US" sz="2400" i="1" dirty="0"/>
              <a:t>“Zoom platform wasn’t always reliable.”</a:t>
            </a:r>
            <a:endParaRPr lang="en-US" sz="2400" dirty="0"/>
          </a:p>
          <a:p>
            <a:pPr lvl="1"/>
            <a:r>
              <a:rPr lang="en-US" sz="2400" i="1" dirty="0"/>
              <a:t>“Lack of in-person interaction and hands-on cooking.”</a:t>
            </a:r>
          </a:p>
          <a:p>
            <a:r>
              <a:rPr lang="en-US" b="1" u="sng" dirty="0"/>
              <a:t>Suggestions for Future Programs</a:t>
            </a:r>
          </a:p>
          <a:p>
            <a:pPr lvl="1"/>
            <a:r>
              <a:rPr lang="en-US" sz="2400" i="1" dirty="0"/>
              <a:t>“A lot of them are now on a tight budget, some of their parents are out of work, and buying cheap items that can be stretched out into a lot of easy, and cheap meals would be huge.” </a:t>
            </a:r>
          </a:p>
        </p:txBody>
      </p:sp>
    </p:spTree>
    <p:extLst>
      <p:ext uri="{BB962C8B-B14F-4D97-AF65-F5344CB8AC3E}">
        <p14:creationId xmlns:p14="http://schemas.microsoft.com/office/powerpoint/2010/main" val="7890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Student Closed-ended Responses</a:t>
            </a:r>
          </a:p>
        </p:txBody>
      </p:sp>
      <p:sp>
        <p:nvSpPr>
          <p:cNvPr id="3" name="Content Placeholder 2"/>
          <p:cNvSpPr>
            <a:spLocks noGrp="1"/>
          </p:cNvSpPr>
          <p:nvPr>
            <p:ph idx="1"/>
          </p:nvPr>
        </p:nvSpPr>
        <p:spPr>
          <a:xfrm>
            <a:off x="757882" y="1869990"/>
            <a:ext cx="10503242" cy="4217772"/>
          </a:xfrm>
        </p:spPr>
        <p:txBody>
          <a:bodyPr>
            <a:normAutofit fontScale="92500"/>
          </a:bodyPr>
          <a:lstStyle/>
          <a:p>
            <a:r>
              <a:rPr lang="en-US" sz="2800" dirty="0"/>
              <a:t>All 5 students strongly agreed with the following statements:</a:t>
            </a:r>
          </a:p>
          <a:p>
            <a:pPr lvl="1"/>
            <a:r>
              <a:rPr lang="en-US" sz="2800" dirty="0">
                <a:solidFill>
                  <a:schemeClr val="dk1"/>
                </a:solidFill>
              </a:rPr>
              <a:t>I have gained experience in teamwork, service, and community leadership.</a:t>
            </a:r>
          </a:p>
          <a:p>
            <a:pPr lvl="1"/>
            <a:r>
              <a:rPr lang="en-US" sz="2800" dirty="0">
                <a:solidFill>
                  <a:schemeClr val="dk1"/>
                </a:solidFill>
              </a:rPr>
              <a:t>I felt like I made a difference in the community.</a:t>
            </a:r>
          </a:p>
          <a:p>
            <a:pPr lvl="1"/>
            <a:r>
              <a:rPr lang="en-US" sz="2800" dirty="0">
                <a:solidFill>
                  <a:schemeClr val="dk1"/>
                </a:solidFill>
              </a:rPr>
              <a:t>I feel more comfortable working with diverse populations as a result of this project.</a:t>
            </a:r>
          </a:p>
          <a:p>
            <a:pPr lvl="1"/>
            <a:r>
              <a:rPr lang="en-US" sz="2800" dirty="0">
                <a:solidFill>
                  <a:schemeClr val="dk1"/>
                </a:solidFill>
              </a:rPr>
              <a:t>I have gained valuable experience and knowledge in designing and implementing community research projects.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33124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Student Open-ended Responses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0948001"/>
              </p:ext>
            </p:extLst>
          </p:nvPr>
        </p:nvGraphicFramePr>
        <p:xfrm>
          <a:off x="675503" y="1606379"/>
          <a:ext cx="10577383" cy="5104066"/>
        </p:xfrm>
        <a:graphic>
          <a:graphicData uri="http://schemas.openxmlformats.org/drawingml/2006/table">
            <a:tbl>
              <a:tblPr firstRow="1" bandRow="1">
                <a:tableStyleId>{5C22544A-7EE6-4342-B048-85BDC9FD1C3A}</a:tableStyleId>
              </a:tblPr>
              <a:tblGrid>
                <a:gridCol w="4126735">
                  <a:extLst>
                    <a:ext uri="{9D8B030D-6E8A-4147-A177-3AD203B41FA5}">
                      <a16:colId xmlns:a16="http://schemas.microsoft.com/office/drawing/2014/main" val="1953551992"/>
                    </a:ext>
                  </a:extLst>
                </a:gridCol>
                <a:gridCol w="6450648">
                  <a:extLst>
                    <a:ext uri="{9D8B030D-6E8A-4147-A177-3AD203B41FA5}">
                      <a16:colId xmlns:a16="http://schemas.microsoft.com/office/drawing/2014/main" val="3446868687"/>
                    </a:ext>
                  </a:extLst>
                </a:gridCol>
              </a:tblGrid>
              <a:tr h="401231">
                <a:tc>
                  <a:txBody>
                    <a:bodyPr/>
                    <a:lstStyle/>
                    <a:p>
                      <a:r>
                        <a:rPr lang="en-US" dirty="0"/>
                        <a:t>Question Topic</a:t>
                      </a:r>
                    </a:p>
                  </a:txBody>
                  <a:tcPr/>
                </a:tc>
                <a:tc>
                  <a:txBody>
                    <a:bodyPr/>
                    <a:lstStyle/>
                    <a:p>
                      <a:r>
                        <a:rPr lang="en-US" dirty="0"/>
                        <a:t>Summary of Responses</a:t>
                      </a:r>
                    </a:p>
                  </a:txBody>
                  <a:tcPr/>
                </a:tc>
                <a:extLst>
                  <a:ext uri="{0D108BD9-81ED-4DB2-BD59-A6C34878D82A}">
                    <a16:rowId xmlns:a16="http://schemas.microsoft.com/office/drawing/2014/main" val="2270182904"/>
                  </a:ext>
                </a:extLst>
              </a:tr>
              <a:tr h="769026">
                <a:tc>
                  <a:txBody>
                    <a:bodyPr/>
                    <a:lstStyle/>
                    <a:p>
                      <a:r>
                        <a:rPr lang="en-US" sz="2000" dirty="0"/>
                        <a:t>Participant Response</a:t>
                      </a:r>
                    </a:p>
                  </a:txBody>
                  <a:tcPr/>
                </a:tc>
                <a:tc>
                  <a:txBody>
                    <a:bodyPr/>
                    <a:lstStyle/>
                    <a:p>
                      <a:r>
                        <a:rPr lang="en-US" sz="2000" dirty="0"/>
                        <a:t>Preference for Zoom sessions for</a:t>
                      </a:r>
                      <a:r>
                        <a:rPr lang="en-US" sz="2000" baseline="0" dirty="0"/>
                        <a:t> participants with higher social anxiety</a:t>
                      </a:r>
                      <a:endParaRPr lang="en-US" sz="2000" dirty="0"/>
                    </a:p>
                  </a:txBody>
                  <a:tcPr/>
                </a:tc>
                <a:extLst>
                  <a:ext uri="{0D108BD9-81ED-4DB2-BD59-A6C34878D82A}">
                    <a16:rowId xmlns:a16="http://schemas.microsoft.com/office/drawing/2014/main" val="2716247589"/>
                  </a:ext>
                </a:extLst>
              </a:tr>
              <a:tr h="757396">
                <a:tc>
                  <a:txBody>
                    <a:bodyPr/>
                    <a:lstStyle/>
                    <a:p>
                      <a:r>
                        <a:rPr lang="en-US" sz="2000" dirty="0"/>
                        <a:t>Student</a:t>
                      </a:r>
                      <a:r>
                        <a:rPr lang="en-US" sz="2000" baseline="0" dirty="0"/>
                        <a:t> Learning</a:t>
                      </a:r>
                      <a:endParaRPr lang="en-US" sz="2000" dirty="0"/>
                    </a:p>
                  </a:txBody>
                  <a:tcPr/>
                </a:tc>
                <a:tc>
                  <a:txBody>
                    <a:bodyPr/>
                    <a:lstStyle/>
                    <a:p>
                      <a:r>
                        <a:rPr lang="en-US" sz="2000" dirty="0"/>
                        <a:t>Better</a:t>
                      </a:r>
                      <a:r>
                        <a:rPr lang="en-US" sz="2000" baseline="0" dirty="0"/>
                        <a:t> understanding of real-world challenges for participants, comfortable with diverse population</a:t>
                      </a:r>
                      <a:endParaRPr lang="en-US" sz="2000" dirty="0"/>
                    </a:p>
                  </a:txBody>
                  <a:tcPr/>
                </a:tc>
                <a:extLst>
                  <a:ext uri="{0D108BD9-81ED-4DB2-BD59-A6C34878D82A}">
                    <a16:rowId xmlns:a16="http://schemas.microsoft.com/office/drawing/2014/main" val="2120386862"/>
                  </a:ext>
                </a:extLst>
              </a:tr>
              <a:tr h="434667">
                <a:tc>
                  <a:txBody>
                    <a:bodyPr/>
                    <a:lstStyle/>
                    <a:p>
                      <a:r>
                        <a:rPr lang="en-US" sz="2000" dirty="0"/>
                        <a:t>Surprising Outcomes?</a:t>
                      </a:r>
                    </a:p>
                  </a:txBody>
                  <a:tcPr/>
                </a:tc>
                <a:tc>
                  <a:txBody>
                    <a:bodyPr/>
                    <a:lstStyle/>
                    <a:p>
                      <a:r>
                        <a:rPr lang="en-US" sz="2000" dirty="0"/>
                        <a:t>High level of participant interest &amp; engagement</a:t>
                      </a:r>
                    </a:p>
                  </a:txBody>
                  <a:tcPr/>
                </a:tc>
                <a:extLst>
                  <a:ext uri="{0D108BD9-81ED-4DB2-BD59-A6C34878D82A}">
                    <a16:rowId xmlns:a16="http://schemas.microsoft.com/office/drawing/2014/main" val="1727374743"/>
                  </a:ext>
                </a:extLst>
              </a:tr>
              <a:tr h="769026">
                <a:tc>
                  <a:txBody>
                    <a:bodyPr/>
                    <a:lstStyle/>
                    <a:p>
                      <a:r>
                        <a:rPr lang="en-US" sz="2000" dirty="0"/>
                        <a:t>Benefits to Remote-delivery</a:t>
                      </a:r>
                    </a:p>
                  </a:txBody>
                  <a:tcPr/>
                </a:tc>
                <a:tc>
                  <a:txBody>
                    <a:bodyPr/>
                    <a:lstStyle/>
                    <a:p>
                      <a:r>
                        <a:rPr lang="en-US" sz="2000" dirty="0"/>
                        <a:t>Parent involvement,</a:t>
                      </a:r>
                      <a:r>
                        <a:rPr lang="en-US" sz="2000" baseline="0" dirty="0"/>
                        <a:t> participant comfort, continuation of program despite pandemic</a:t>
                      </a:r>
                      <a:endParaRPr lang="en-US" sz="2000" dirty="0"/>
                    </a:p>
                  </a:txBody>
                  <a:tcPr/>
                </a:tc>
                <a:extLst>
                  <a:ext uri="{0D108BD9-81ED-4DB2-BD59-A6C34878D82A}">
                    <a16:rowId xmlns:a16="http://schemas.microsoft.com/office/drawing/2014/main" val="2719973448"/>
                  </a:ext>
                </a:extLst>
              </a:tr>
              <a:tr h="434667">
                <a:tc>
                  <a:txBody>
                    <a:bodyPr/>
                    <a:lstStyle/>
                    <a:p>
                      <a:r>
                        <a:rPr lang="en-US" sz="2000" dirty="0"/>
                        <a:t>Barriers to Remote-delivery</a:t>
                      </a:r>
                    </a:p>
                  </a:txBody>
                  <a:tcPr/>
                </a:tc>
                <a:tc>
                  <a:txBody>
                    <a:bodyPr/>
                    <a:lstStyle/>
                    <a:p>
                      <a:r>
                        <a:rPr lang="en-US" sz="2000" dirty="0"/>
                        <a:t>Technological</a:t>
                      </a:r>
                      <a:r>
                        <a:rPr lang="en-US" sz="2000" baseline="0" dirty="0"/>
                        <a:t> Issues</a:t>
                      </a:r>
                      <a:endParaRPr lang="en-US" sz="2000" dirty="0"/>
                    </a:p>
                  </a:txBody>
                  <a:tcPr/>
                </a:tc>
                <a:extLst>
                  <a:ext uri="{0D108BD9-81ED-4DB2-BD59-A6C34878D82A}">
                    <a16:rowId xmlns:a16="http://schemas.microsoft.com/office/drawing/2014/main" val="1098821806"/>
                  </a:ext>
                </a:extLst>
              </a:tr>
              <a:tr h="434667">
                <a:tc>
                  <a:txBody>
                    <a:bodyPr/>
                    <a:lstStyle/>
                    <a:p>
                      <a:r>
                        <a:rPr lang="en-US" sz="2000" dirty="0"/>
                        <a:t>Feasibility</a:t>
                      </a:r>
                    </a:p>
                  </a:txBody>
                  <a:tcPr/>
                </a:tc>
                <a:tc>
                  <a:txBody>
                    <a:bodyPr/>
                    <a:lstStyle/>
                    <a:p>
                      <a:r>
                        <a:rPr lang="en-US" sz="2000" dirty="0"/>
                        <a:t>Feasible, especially with more</a:t>
                      </a:r>
                      <a:r>
                        <a:rPr lang="en-US" sz="2000" baseline="0" dirty="0"/>
                        <a:t> planning</a:t>
                      </a:r>
                      <a:endParaRPr lang="en-US" sz="2000" dirty="0"/>
                    </a:p>
                  </a:txBody>
                  <a:tcPr/>
                </a:tc>
                <a:extLst>
                  <a:ext uri="{0D108BD9-81ED-4DB2-BD59-A6C34878D82A}">
                    <a16:rowId xmlns:a16="http://schemas.microsoft.com/office/drawing/2014/main" val="3496219263"/>
                  </a:ext>
                </a:extLst>
              </a:tr>
              <a:tr h="1103386">
                <a:tc>
                  <a:txBody>
                    <a:bodyPr/>
                    <a:lstStyle/>
                    <a:p>
                      <a:r>
                        <a:rPr lang="en-US" sz="2000" dirty="0"/>
                        <a:t>Suggestions</a:t>
                      </a:r>
                      <a:r>
                        <a:rPr lang="en-US" sz="2000" baseline="0" dirty="0"/>
                        <a:t> for Future Programs</a:t>
                      </a:r>
                      <a:endParaRPr lang="en-US" sz="2000" dirty="0"/>
                    </a:p>
                  </a:txBody>
                  <a:tcPr/>
                </a:tc>
                <a:tc>
                  <a:txBody>
                    <a:bodyPr/>
                    <a:lstStyle/>
                    <a:p>
                      <a:r>
                        <a:rPr lang="en-US" sz="2000" dirty="0"/>
                        <a:t>More planning for remote curriculum, use both remote delivery &amp; in-person if possible,</a:t>
                      </a:r>
                      <a:r>
                        <a:rPr lang="en-US" sz="2000" baseline="0" dirty="0"/>
                        <a:t> more </a:t>
                      </a:r>
                      <a:r>
                        <a:rPr lang="en-US" sz="2000" dirty="0"/>
                        <a:t>parent</a:t>
                      </a:r>
                      <a:r>
                        <a:rPr lang="en-US" sz="2000" baseline="0" dirty="0"/>
                        <a:t> involvement</a:t>
                      </a:r>
                      <a:endParaRPr lang="en-US" sz="2000" dirty="0"/>
                    </a:p>
                  </a:txBody>
                  <a:tcPr/>
                </a:tc>
                <a:extLst>
                  <a:ext uri="{0D108BD9-81ED-4DB2-BD59-A6C34878D82A}">
                    <a16:rowId xmlns:a16="http://schemas.microsoft.com/office/drawing/2014/main" val="1175815206"/>
                  </a:ext>
                </a:extLst>
              </a:tr>
            </a:tbl>
          </a:graphicData>
        </a:graphic>
      </p:graphicFrame>
    </p:spTree>
    <p:extLst>
      <p:ext uri="{BB962C8B-B14F-4D97-AF65-F5344CB8AC3E}">
        <p14:creationId xmlns:p14="http://schemas.microsoft.com/office/powerpoint/2010/main" val="412380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270" y="854469"/>
            <a:ext cx="9603275" cy="1049235"/>
          </a:xfrm>
        </p:spPr>
        <p:txBody>
          <a:bodyPr/>
          <a:lstStyle/>
          <a:p>
            <a:r>
              <a:rPr lang="en-US" b="1" dirty="0"/>
              <a:t>Outcomes: Student Open-ended Responses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4669152"/>
              </p:ext>
            </p:extLst>
          </p:nvPr>
        </p:nvGraphicFramePr>
        <p:xfrm>
          <a:off x="787087" y="1432560"/>
          <a:ext cx="10945091" cy="5425440"/>
        </p:xfrm>
        <a:graphic>
          <a:graphicData uri="http://schemas.openxmlformats.org/drawingml/2006/table">
            <a:tbl>
              <a:tblPr firstRow="1" bandRow="1">
                <a:tableStyleId>{5C22544A-7EE6-4342-B048-85BDC9FD1C3A}</a:tableStyleId>
              </a:tblPr>
              <a:tblGrid>
                <a:gridCol w="3920838">
                  <a:extLst>
                    <a:ext uri="{9D8B030D-6E8A-4147-A177-3AD203B41FA5}">
                      <a16:colId xmlns:a16="http://schemas.microsoft.com/office/drawing/2014/main" val="4233968231"/>
                    </a:ext>
                  </a:extLst>
                </a:gridCol>
                <a:gridCol w="7024253">
                  <a:extLst>
                    <a:ext uri="{9D8B030D-6E8A-4147-A177-3AD203B41FA5}">
                      <a16:colId xmlns:a16="http://schemas.microsoft.com/office/drawing/2014/main" val="407035541"/>
                    </a:ext>
                  </a:extLst>
                </a:gridCol>
              </a:tblGrid>
              <a:tr h="503991">
                <a:tc>
                  <a:txBody>
                    <a:bodyPr/>
                    <a:lstStyle/>
                    <a:p>
                      <a:r>
                        <a:rPr lang="en-US" sz="2800" dirty="0"/>
                        <a:t>Question</a:t>
                      </a:r>
                    </a:p>
                  </a:txBody>
                  <a:tcPr/>
                </a:tc>
                <a:tc>
                  <a:txBody>
                    <a:bodyPr/>
                    <a:lstStyle/>
                    <a:p>
                      <a:r>
                        <a:rPr lang="en-US" dirty="0"/>
                        <a:t>Student Responses</a:t>
                      </a:r>
                    </a:p>
                  </a:txBody>
                  <a:tcPr/>
                </a:tc>
                <a:extLst>
                  <a:ext uri="{0D108BD9-81ED-4DB2-BD59-A6C34878D82A}">
                    <a16:rowId xmlns:a16="http://schemas.microsoft.com/office/drawing/2014/main" val="2978399264"/>
                  </a:ext>
                </a:extLst>
              </a:tr>
              <a:tr h="4773095">
                <a:tc>
                  <a:txBody>
                    <a:bodyPr/>
                    <a:lstStyle/>
                    <a:p>
                      <a:r>
                        <a:rPr lang="en-US" sz="2800" dirty="0"/>
                        <a:t>Was</a:t>
                      </a:r>
                      <a:r>
                        <a:rPr lang="en-US" sz="2800" baseline="0" dirty="0"/>
                        <a:t> there anything you learned from your experience with conducting the Zoom sessions?</a:t>
                      </a:r>
                      <a:endParaRPr lang="en-US" sz="2800" dirty="0"/>
                    </a:p>
                  </a:txBody>
                  <a:tcPr/>
                </a:tc>
                <a:tc>
                  <a:txBody>
                    <a:bodyPr/>
                    <a:lstStyle/>
                    <a:p>
                      <a:r>
                        <a:rPr lang="en-US" sz="2000" i="1" kern="1200" dirty="0">
                          <a:solidFill>
                            <a:schemeClr val="dk1"/>
                          </a:solidFill>
                          <a:effectLst/>
                          <a:latin typeface="+mn-lt"/>
                          <a:ea typeface="+mn-ea"/>
                          <a:cs typeface="+mn-cs"/>
                        </a:rPr>
                        <a:t>“It</a:t>
                      </a:r>
                      <a:r>
                        <a:rPr lang="en-US" sz="2000" i="1" kern="1200" baseline="0" dirty="0">
                          <a:solidFill>
                            <a:schemeClr val="dk1"/>
                          </a:solidFill>
                          <a:effectLst/>
                          <a:latin typeface="+mn-lt"/>
                          <a:ea typeface="+mn-ea"/>
                          <a:cs typeface="+mn-cs"/>
                        </a:rPr>
                        <a:t> was </a:t>
                      </a:r>
                      <a:r>
                        <a:rPr lang="en-US" sz="2000" i="1" kern="1200" dirty="0">
                          <a:solidFill>
                            <a:schemeClr val="dk1"/>
                          </a:solidFill>
                          <a:effectLst/>
                          <a:latin typeface="+mn-lt"/>
                          <a:ea typeface="+mn-ea"/>
                          <a:cs typeface="+mn-cs"/>
                        </a:rPr>
                        <a:t>easy using the Zoom application because of the many features it offers such as chatting, raising hands, sharing screens, etc. It helped me understand the participants better and how they conveyed their messages, virtually.”</a:t>
                      </a:r>
                    </a:p>
                    <a:p>
                      <a:endParaRPr lang="en-US" sz="20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kern="1200" dirty="0">
                          <a:solidFill>
                            <a:schemeClr val="dk1"/>
                          </a:solidFill>
                          <a:effectLst/>
                          <a:latin typeface="+mn-lt"/>
                          <a:ea typeface="+mn-ea"/>
                          <a:cs typeface="+mn-cs"/>
                        </a:rPr>
                        <a:t>“I learned that the participants are very adaptive to the medium in which they are being taught and were still engaged in the learning process without it being face to 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kern="1200" dirty="0">
                          <a:solidFill>
                            <a:schemeClr val="dk1"/>
                          </a:solidFill>
                          <a:effectLst/>
                          <a:latin typeface="+mn-lt"/>
                          <a:ea typeface="+mn-ea"/>
                          <a:cs typeface="+mn-cs"/>
                        </a:rPr>
                        <a:t>“I learned more about the student's lifestyles at home—what their parents buy at the grocery stores, how often they grocery shop, who picks up the groceries,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2063065569"/>
                  </a:ext>
                </a:extLst>
              </a:tr>
            </a:tbl>
          </a:graphicData>
        </a:graphic>
      </p:graphicFrame>
    </p:spTree>
    <p:extLst>
      <p:ext uri="{BB962C8B-B14F-4D97-AF65-F5344CB8AC3E}">
        <p14:creationId xmlns:p14="http://schemas.microsoft.com/office/powerpoint/2010/main" val="3585587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08" y="786866"/>
            <a:ext cx="9603275" cy="1049235"/>
          </a:xfrm>
        </p:spPr>
        <p:txBody>
          <a:bodyPr/>
          <a:lstStyle/>
          <a:p>
            <a:r>
              <a:rPr lang="en-US" b="1" dirty="0"/>
              <a:t>Outcomes: Student Open-ended questions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5562081"/>
              </p:ext>
            </p:extLst>
          </p:nvPr>
        </p:nvGraphicFramePr>
        <p:xfrm>
          <a:off x="447838" y="1383488"/>
          <a:ext cx="11332270" cy="5226756"/>
        </p:xfrm>
        <a:graphic>
          <a:graphicData uri="http://schemas.openxmlformats.org/drawingml/2006/table">
            <a:tbl>
              <a:tblPr firstRow="1" bandRow="1">
                <a:tableStyleId>{5C22544A-7EE6-4342-B048-85BDC9FD1C3A}</a:tableStyleId>
              </a:tblPr>
              <a:tblGrid>
                <a:gridCol w="3825915">
                  <a:extLst>
                    <a:ext uri="{9D8B030D-6E8A-4147-A177-3AD203B41FA5}">
                      <a16:colId xmlns:a16="http://schemas.microsoft.com/office/drawing/2014/main" val="3092113749"/>
                    </a:ext>
                  </a:extLst>
                </a:gridCol>
                <a:gridCol w="7506355">
                  <a:extLst>
                    <a:ext uri="{9D8B030D-6E8A-4147-A177-3AD203B41FA5}">
                      <a16:colId xmlns:a16="http://schemas.microsoft.com/office/drawing/2014/main" val="538832869"/>
                    </a:ext>
                  </a:extLst>
                </a:gridCol>
              </a:tblGrid>
              <a:tr h="441396">
                <a:tc>
                  <a:txBody>
                    <a:bodyPr/>
                    <a:lstStyle/>
                    <a:p>
                      <a:r>
                        <a:rPr lang="en-US" dirty="0"/>
                        <a:t>Question</a:t>
                      </a:r>
                    </a:p>
                  </a:txBody>
                  <a:tcPr/>
                </a:tc>
                <a:tc>
                  <a:txBody>
                    <a:bodyPr/>
                    <a:lstStyle/>
                    <a:p>
                      <a:r>
                        <a:rPr lang="en-US" dirty="0"/>
                        <a:t>Student Responses</a:t>
                      </a:r>
                    </a:p>
                  </a:txBody>
                  <a:tcPr/>
                </a:tc>
                <a:extLst>
                  <a:ext uri="{0D108BD9-81ED-4DB2-BD59-A6C34878D82A}">
                    <a16:rowId xmlns:a16="http://schemas.microsoft.com/office/drawing/2014/main" val="3292580854"/>
                  </a:ext>
                </a:extLst>
              </a:tr>
              <a:tr h="4353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mn-lt"/>
                          <a:ea typeface="+mn-ea"/>
                          <a:cs typeface="+mn-cs"/>
                        </a:rPr>
                        <a:t>Was there anything that surprised you as you did these sessions? </a:t>
                      </a:r>
                    </a:p>
                    <a:p>
                      <a:endParaRPr lang="en-US"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kern="1200" dirty="0">
                          <a:solidFill>
                            <a:schemeClr val="dk1"/>
                          </a:solidFill>
                          <a:effectLst/>
                          <a:latin typeface="+mn-lt"/>
                          <a:ea typeface="+mn-ea"/>
                          <a:cs typeface="+mn-cs"/>
                        </a:rPr>
                        <a:t>“I was surprised by the level of interest the participants had in the class, despite a global pandemic and a complete change in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kern="1200" dirty="0">
                          <a:solidFill>
                            <a:schemeClr val="dk1"/>
                          </a:solidFill>
                          <a:effectLst/>
                          <a:latin typeface="+mn-lt"/>
                          <a:ea typeface="+mn-ea"/>
                          <a:cs typeface="+mn-cs"/>
                        </a:rPr>
                        <a:t>“I was surprised at how attentive the participants were, even when we weren’t meeting face-to-face. They gave the same amount of attention and respect online as they did when we physically met with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kern="1200" dirty="0">
                          <a:solidFill>
                            <a:schemeClr val="dk1"/>
                          </a:solidFill>
                          <a:effectLst/>
                          <a:latin typeface="+mn-lt"/>
                          <a:ea typeface="+mn-ea"/>
                          <a:cs typeface="+mn-cs"/>
                        </a:rPr>
                        <a:t>“I was surprised by how engaged the participants were because I originally thought the lack of face to face interaction would cause a lack of interest.”</a:t>
                      </a:r>
                    </a:p>
                    <a:p>
                      <a:endParaRPr lang="en-US" sz="2200" dirty="0"/>
                    </a:p>
                  </a:txBody>
                  <a:tcPr/>
                </a:tc>
                <a:extLst>
                  <a:ext uri="{0D108BD9-81ED-4DB2-BD59-A6C34878D82A}">
                    <a16:rowId xmlns:a16="http://schemas.microsoft.com/office/drawing/2014/main" val="2283875710"/>
                  </a:ext>
                </a:extLst>
              </a:tr>
            </a:tbl>
          </a:graphicData>
        </a:graphic>
      </p:graphicFrame>
    </p:spTree>
    <p:extLst>
      <p:ext uri="{BB962C8B-B14F-4D97-AF65-F5344CB8AC3E}">
        <p14:creationId xmlns:p14="http://schemas.microsoft.com/office/powerpoint/2010/main" val="1228267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556" y="821519"/>
            <a:ext cx="9603275" cy="1049235"/>
          </a:xfrm>
        </p:spPr>
        <p:txBody>
          <a:bodyPr/>
          <a:lstStyle/>
          <a:p>
            <a:r>
              <a:rPr lang="en-US" b="1" dirty="0"/>
              <a:t>Discussion: Summary of Findings</a:t>
            </a:r>
          </a:p>
        </p:txBody>
      </p:sp>
      <p:sp>
        <p:nvSpPr>
          <p:cNvPr id="3" name="Content Placeholder 2"/>
          <p:cNvSpPr>
            <a:spLocks noGrp="1"/>
          </p:cNvSpPr>
          <p:nvPr>
            <p:ph idx="1"/>
          </p:nvPr>
        </p:nvSpPr>
        <p:spPr>
          <a:xfrm>
            <a:off x="527221" y="1441622"/>
            <a:ext cx="11335265" cy="3744637"/>
          </a:xfrm>
        </p:spPr>
        <p:txBody>
          <a:bodyPr>
            <a:noAutofit/>
          </a:bodyPr>
          <a:lstStyle/>
          <a:p>
            <a:r>
              <a:rPr lang="en-US" sz="2400" dirty="0"/>
              <a:t>Remote-delivery nutrition education program was feasible &amp; acceptable to participants</a:t>
            </a:r>
          </a:p>
          <a:p>
            <a:pPr lvl="1"/>
            <a:r>
              <a:rPr lang="en-US" sz="2400" dirty="0"/>
              <a:t>Students played an important role</a:t>
            </a:r>
          </a:p>
          <a:p>
            <a:r>
              <a:rPr lang="en-US" sz="2400" dirty="0"/>
              <a:t>Strong community partner is critical</a:t>
            </a:r>
          </a:p>
          <a:p>
            <a:pPr lvl="1"/>
            <a:r>
              <a:rPr lang="en-US" sz="2400" dirty="0"/>
              <a:t>Community-based participatory research</a:t>
            </a:r>
          </a:p>
          <a:p>
            <a:pPr lvl="1"/>
            <a:r>
              <a:rPr lang="en-US" sz="2400" dirty="0"/>
              <a:t>Open communication</a:t>
            </a:r>
          </a:p>
          <a:p>
            <a:r>
              <a:rPr lang="en-US" sz="2400" dirty="0"/>
              <a:t>Multidisciplinary team is ideal</a:t>
            </a:r>
          </a:p>
          <a:p>
            <a:pPr lvl="1"/>
            <a:r>
              <a:rPr lang="en-US" sz="2400" dirty="0"/>
              <a:t>Different perspectives that complement each other</a:t>
            </a:r>
          </a:p>
          <a:p>
            <a:pPr lvl="1"/>
            <a:r>
              <a:rPr lang="en-US" sz="2400" dirty="0"/>
              <a:t>Program delivery &amp; research opportunities</a:t>
            </a:r>
          </a:p>
        </p:txBody>
      </p:sp>
    </p:spTree>
    <p:extLst>
      <p:ext uri="{BB962C8B-B14F-4D97-AF65-F5344CB8AC3E}">
        <p14:creationId xmlns:p14="http://schemas.microsoft.com/office/powerpoint/2010/main" val="466571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 </a:t>
            </a:r>
          </a:p>
        </p:txBody>
      </p:sp>
      <p:sp>
        <p:nvSpPr>
          <p:cNvPr id="3" name="Content Placeholder 2"/>
          <p:cNvSpPr>
            <a:spLocks noGrp="1"/>
          </p:cNvSpPr>
          <p:nvPr>
            <p:ph idx="1"/>
          </p:nvPr>
        </p:nvSpPr>
        <p:spPr>
          <a:xfrm>
            <a:off x="1130269" y="1548714"/>
            <a:ext cx="9603275" cy="4604951"/>
          </a:xfrm>
        </p:spPr>
        <p:txBody>
          <a:bodyPr>
            <a:normAutofit lnSpcReduction="10000"/>
          </a:bodyPr>
          <a:lstStyle/>
          <a:p>
            <a:r>
              <a:rPr lang="en-US" sz="2400" dirty="0"/>
              <a:t>Although the pandemic disrupted the original, in-person program, the development of the remote-program was a positive result</a:t>
            </a:r>
          </a:p>
          <a:p>
            <a:pPr lvl="1"/>
            <a:r>
              <a:rPr lang="en-US" sz="2400" dirty="0"/>
              <a:t>Multidisciplinary team of students, faculty, &amp; partnering organization was key</a:t>
            </a:r>
          </a:p>
          <a:p>
            <a:pPr lvl="1"/>
            <a:r>
              <a:rPr lang="en-US" sz="2400" dirty="0"/>
              <a:t>Further planning &amp; parent involvement for future programs</a:t>
            </a:r>
          </a:p>
          <a:p>
            <a:pPr lvl="1"/>
            <a:r>
              <a:rPr lang="en-US" sz="2400" dirty="0"/>
              <a:t>Beneficial to students: community engagement, problem-solving skills, teamwork, communication skills, adaptable</a:t>
            </a:r>
          </a:p>
          <a:p>
            <a:r>
              <a:rPr lang="en-US" sz="2400" dirty="0"/>
              <a:t>Possible alternative to health promotion programs when in-person programs are limited</a:t>
            </a:r>
          </a:p>
          <a:p>
            <a:pPr marL="0" indent="0">
              <a:buNone/>
            </a:pPr>
            <a:endParaRPr lang="en-US" dirty="0"/>
          </a:p>
          <a:p>
            <a:endParaRPr lang="en-US" dirty="0"/>
          </a:p>
        </p:txBody>
      </p:sp>
    </p:spTree>
    <p:extLst>
      <p:ext uri="{BB962C8B-B14F-4D97-AF65-F5344CB8AC3E}">
        <p14:creationId xmlns:p14="http://schemas.microsoft.com/office/powerpoint/2010/main" val="1400820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9167" y="955965"/>
            <a:ext cx="8619060" cy="2850230"/>
          </a:xfrm>
        </p:spPr>
        <p:txBody>
          <a:bodyPr>
            <a:normAutofit/>
          </a:bodyPr>
          <a:lstStyle/>
          <a:p>
            <a:pPr algn="ctr"/>
            <a:r>
              <a:rPr lang="en-US" dirty="0"/>
              <a:t>Thank you!</a:t>
            </a:r>
            <a:br>
              <a:rPr lang="en-US" dirty="0"/>
            </a:br>
            <a:br>
              <a:rPr lang="en-US" dirty="0"/>
            </a:br>
            <a:br>
              <a:rPr lang="en-US" dirty="0"/>
            </a:br>
            <a:r>
              <a:rPr lang="en-US" dirty="0"/>
              <a:t>Questions?</a:t>
            </a:r>
          </a:p>
        </p:txBody>
      </p:sp>
      <p:pic>
        <p:nvPicPr>
          <p:cNvPr id="7" name="Picture 6"/>
          <p:cNvPicPr>
            <a:picLocks noChangeAspect="1"/>
          </p:cNvPicPr>
          <p:nvPr/>
        </p:nvPicPr>
        <p:blipFill>
          <a:blip r:embed="rId2"/>
          <a:stretch>
            <a:fillRect/>
          </a:stretch>
        </p:blipFill>
        <p:spPr>
          <a:xfrm>
            <a:off x="897924" y="1711156"/>
            <a:ext cx="2419895" cy="3262477"/>
          </a:xfrm>
          <a:prstGeom prst="rect">
            <a:avLst/>
          </a:prstGeom>
        </p:spPr>
      </p:pic>
      <p:pic>
        <p:nvPicPr>
          <p:cNvPr id="8" name="Picture 7"/>
          <p:cNvPicPr>
            <a:picLocks noChangeAspect="1"/>
          </p:cNvPicPr>
          <p:nvPr/>
        </p:nvPicPr>
        <p:blipFill>
          <a:blip r:embed="rId3"/>
          <a:stretch>
            <a:fillRect/>
          </a:stretch>
        </p:blipFill>
        <p:spPr>
          <a:xfrm>
            <a:off x="755195" y="5133658"/>
            <a:ext cx="3560373" cy="109738"/>
          </a:xfrm>
          <a:prstGeom prst="rect">
            <a:avLst/>
          </a:prstGeom>
        </p:spPr>
      </p:pic>
      <p:pic>
        <p:nvPicPr>
          <p:cNvPr id="9" name="Picture 8"/>
          <p:cNvPicPr>
            <a:picLocks noChangeAspect="1"/>
          </p:cNvPicPr>
          <p:nvPr/>
        </p:nvPicPr>
        <p:blipFill>
          <a:blip r:embed="rId4"/>
          <a:stretch>
            <a:fillRect/>
          </a:stretch>
        </p:blipFill>
        <p:spPr>
          <a:xfrm>
            <a:off x="7744269" y="1183592"/>
            <a:ext cx="3834519" cy="2877662"/>
          </a:xfrm>
          <a:prstGeom prst="rect">
            <a:avLst/>
          </a:prstGeom>
        </p:spPr>
      </p:pic>
    </p:spTree>
    <p:extLst>
      <p:ext uri="{BB962C8B-B14F-4D97-AF65-F5344CB8AC3E}">
        <p14:creationId xmlns:p14="http://schemas.microsoft.com/office/powerpoint/2010/main" val="220311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269" y="876050"/>
            <a:ext cx="9603275" cy="1049235"/>
          </a:xfrm>
        </p:spPr>
        <p:txBody>
          <a:bodyPr/>
          <a:lstStyle/>
          <a:p>
            <a:r>
              <a:rPr lang="en-US" b="1" dirty="0"/>
              <a:t>Background</a:t>
            </a:r>
          </a:p>
        </p:txBody>
      </p:sp>
      <p:sp>
        <p:nvSpPr>
          <p:cNvPr id="3" name="Content Placeholder 2"/>
          <p:cNvSpPr>
            <a:spLocks noGrp="1"/>
          </p:cNvSpPr>
          <p:nvPr>
            <p:ph idx="1"/>
          </p:nvPr>
        </p:nvSpPr>
        <p:spPr>
          <a:xfrm>
            <a:off x="597869" y="1630856"/>
            <a:ext cx="10915843" cy="3294576"/>
          </a:xfrm>
        </p:spPr>
        <p:txBody>
          <a:bodyPr>
            <a:noAutofit/>
          </a:bodyPr>
          <a:lstStyle/>
          <a:p>
            <a:r>
              <a:rPr lang="en-US" sz="2800" dirty="0"/>
              <a:t>Multidisciplinary team of 5 students &amp; 4 faculty members</a:t>
            </a:r>
          </a:p>
          <a:p>
            <a:pPr lvl="1"/>
            <a:r>
              <a:rPr lang="en-US" sz="2800" dirty="0"/>
              <a:t>Health Sciences, Biomedical Sciences, Social Work, Psychology, Education</a:t>
            </a:r>
          </a:p>
          <a:p>
            <a:pPr lvl="1"/>
            <a:r>
              <a:rPr lang="en-US" sz="2800"/>
              <a:t>Registered Dietitian</a:t>
            </a:r>
            <a:endParaRPr lang="en-US" sz="2800" dirty="0"/>
          </a:p>
          <a:p>
            <a:pPr lvl="1"/>
            <a:r>
              <a:rPr lang="en-US" sz="2800" dirty="0"/>
              <a:t>Strong relationship with the partnering school</a:t>
            </a:r>
          </a:p>
          <a:p>
            <a:r>
              <a:rPr lang="en-US" sz="2800" dirty="0"/>
              <a:t>Design health promotion programs for children &amp; adolescents diagnosed with Autism Spectrum Disorder (ASD)</a:t>
            </a:r>
          </a:p>
        </p:txBody>
      </p:sp>
      <p:pic>
        <p:nvPicPr>
          <p:cNvPr id="4" name="Picture 3"/>
          <p:cNvPicPr>
            <a:picLocks noChangeAspect="1"/>
          </p:cNvPicPr>
          <p:nvPr/>
        </p:nvPicPr>
        <p:blipFill>
          <a:blip r:embed="rId2"/>
          <a:stretch>
            <a:fillRect/>
          </a:stretch>
        </p:blipFill>
        <p:spPr>
          <a:xfrm>
            <a:off x="9863655" y="2742117"/>
            <a:ext cx="2189018" cy="2189018"/>
          </a:xfrm>
          <a:prstGeom prst="rect">
            <a:avLst/>
          </a:prstGeom>
        </p:spPr>
      </p:pic>
    </p:spTree>
    <p:extLst>
      <p:ext uri="{BB962C8B-B14F-4D97-AF65-F5344CB8AC3E}">
        <p14:creationId xmlns:p14="http://schemas.microsoft.com/office/powerpoint/2010/main" val="1087834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a:t>
            </a:r>
            <a:r>
              <a:rPr lang="en-US" dirty="0"/>
              <a:t> </a:t>
            </a:r>
          </a:p>
        </p:txBody>
      </p:sp>
      <p:sp>
        <p:nvSpPr>
          <p:cNvPr id="3" name="Content Placeholder 2"/>
          <p:cNvSpPr>
            <a:spLocks noGrp="1"/>
          </p:cNvSpPr>
          <p:nvPr>
            <p:ph idx="1"/>
          </p:nvPr>
        </p:nvSpPr>
        <p:spPr>
          <a:xfrm>
            <a:off x="872692" y="1849797"/>
            <a:ext cx="9603275" cy="3294576"/>
          </a:xfrm>
        </p:spPr>
        <p:txBody>
          <a:bodyPr>
            <a:noAutofit/>
          </a:bodyPr>
          <a:lstStyle/>
          <a:p>
            <a:r>
              <a:rPr lang="en-US" sz="2800" dirty="0"/>
              <a:t>8-week Nutrition Education/Culinary program for 11 high school students with ASD</a:t>
            </a:r>
          </a:p>
          <a:p>
            <a:r>
              <a:rPr lang="en-US" sz="2800" dirty="0"/>
              <a:t>Location: Private school in Central Florida</a:t>
            </a:r>
          </a:p>
          <a:p>
            <a:r>
              <a:rPr lang="en-US" sz="2800" dirty="0"/>
              <a:t>2 X week, 45 – 60 minutes each session</a:t>
            </a:r>
          </a:p>
          <a:p>
            <a:pPr lvl="1"/>
            <a:r>
              <a:rPr lang="en-US" sz="2800" dirty="0"/>
              <a:t>Tuesdays: Nutrition Education session</a:t>
            </a:r>
          </a:p>
          <a:p>
            <a:pPr lvl="1"/>
            <a:r>
              <a:rPr lang="en-US" sz="2800" dirty="0"/>
              <a:t>Thursdays: Culinary session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064337" y="2984145"/>
            <a:ext cx="3574472" cy="2680854"/>
          </a:xfrm>
          <a:prstGeom prst="rect">
            <a:avLst/>
          </a:prstGeom>
        </p:spPr>
      </p:pic>
    </p:spTree>
    <p:extLst>
      <p:ext uri="{BB962C8B-B14F-4D97-AF65-F5344CB8AC3E}">
        <p14:creationId xmlns:p14="http://schemas.microsoft.com/office/powerpoint/2010/main" val="52413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In-person Nutrition Education/Culinary Sessions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2433899"/>
              </p:ext>
            </p:extLst>
          </p:nvPr>
        </p:nvGraphicFramePr>
        <p:xfrm>
          <a:off x="949841" y="1605029"/>
          <a:ext cx="4520083" cy="1828800"/>
        </p:xfrm>
        <a:graphic>
          <a:graphicData uri="http://schemas.openxmlformats.org/drawingml/2006/table">
            <a:tbl>
              <a:tblPr firstRow="1" bandRow="1">
                <a:tableStyleId>{5C22544A-7EE6-4342-B048-85BDC9FD1C3A}</a:tableStyleId>
              </a:tblPr>
              <a:tblGrid>
                <a:gridCol w="4520083">
                  <a:extLst>
                    <a:ext uri="{9D8B030D-6E8A-4147-A177-3AD203B41FA5}">
                      <a16:colId xmlns:a16="http://schemas.microsoft.com/office/drawing/2014/main" val="890581350"/>
                    </a:ext>
                  </a:extLst>
                </a:gridCol>
              </a:tblGrid>
              <a:tr h="370840">
                <a:tc>
                  <a:txBody>
                    <a:bodyPr/>
                    <a:lstStyle/>
                    <a:p>
                      <a:r>
                        <a:rPr lang="en-US" sz="2400" dirty="0"/>
                        <a:t>Examples</a:t>
                      </a:r>
                      <a:r>
                        <a:rPr lang="en-US" sz="2400" baseline="0" dirty="0"/>
                        <a:t> of Nutrition Topics</a:t>
                      </a:r>
                      <a:endParaRPr lang="en-US" sz="2400" dirty="0"/>
                    </a:p>
                  </a:txBody>
                  <a:tcPr/>
                </a:tc>
                <a:extLst>
                  <a:ext uri="{0D108BD9-81ED-4DB2-BD59-A6C34878D82A}">
                    <a16:rowId xmlns:a16="http://schemas.microsoft.com/office/drawing/2014/main" val="1018842736"/>
                  </a:ext>
                </a:extLst>
              </a:tr>
              <a:tr h="370840">
                <a:tc>
                  <a:txBody>
                    <a:bodyPr/>
                    <a:lstStyle/>
                    <a:p>
                      <a:r>
                        <a:rPr lang="en-US" sz="2400" dirty="0"/>
                        <a:t>Portion Distortion</a:t>
                      </a:r>
                    </a:p>
                  </a:txBody>
                  <a:tcPr/>
                </a:tc>
                <a:extLst>
                  <a:ext uri="{0D108BD9-81ED-4DB2-BD59-A6C34878D82A}">
                    <a16:rowId xmlns:a16="http://schemas.microsoft.com/office/drawing/2014/main" val="2886933468"/>
                  </a:ext>
                </a:extLst>
              </a:tr>
              <a:tr h="370840">
                <a:tc>
                  <a:txBody>
                    <a:bodyPr/>
                    <a:lstStyle/>
                    <a:p>
                      <a:r>
                        <a:rPr lang="en-US" sz="2400" dirty="0"/>
                        <a:t>Interpreting a Nutrition</a:t>
                      </a:r>
                      <a:r>
                        <a:rPr lang="en-US" sz="2400" baseline="0" dirty="0"/>
                        <a:t> Label</a:t>
                      </a:r>
                      <a:endParaRPr lang="en-US" sz="2400" dirty="0"/>
                    </a:p>
                  </a:txBody>
                  <a:tcPr/>
                </a:tc>
                <a:extLst>
                  <a:ext uri="{0D108BD9-81ED-4DB2-BD59-A6C34878D82A}">
                    <a16:rowId xmlns:a16="http://schemas.microsoft.com/office/drawing/2014/main" val="571048104"/>
                  </a:ext>
                </a:extLst>
              </a:tr>
              <a:tr h="370840">
                <a:tc>
                  <a:txBody>
                    <a:bodyPr/>
                    <a:lstStyle/>
                    <a:p>
                      <a:r>
                        <a:rPr lang="en-US" sz="2400" dirty="0"/>
                        <a:t>Grocery shopping</a:t>
                      </a:r>
                    </a:p>
                  </a:txBody>
                  <a:tcPr/>
                </a:tc>
                <a:extLst>
                  <a:ext uri="{0D108BD9-81ED-4DB2-BD59-A6C34878D82A}">
                    <a16:rowId xmlns:a16="http://schemas.microsoft.com/office/drawing/2014/main" val="345825129"/>
                  </a:ext>
                </a:extLst>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531967237"/>
              </p:ext>
            </p:extLst>
          </p:nvPr>
        </p:nvGraphicFramePr>
        <p:xfrm>
          <a:off x="6724129" y="1599794"/>
          <a:ext cx="4784130" cy="1828800"/>
        </p:xfrm>
        <a:graphic>
          <a:graphicData uri="http://schemas.openxmlformats.org/drawingml/2006/table">
            <a:tbl>
              <a:tblPr firstRow="1" bandRow="1">
                <a:tableStyleId>{5C22544A-7EE6-4342-B048-85BDC9FD1C3A}</a:tableStyleId>
              </a:tblPr>
              <a:tblGrid>
                <a:gridCol w="4784130">
                  <a:extLst>
                    <a:ext uri="{9D8B030D-6E8A-4147-A177-3AD203B41FA5}">
                      <a16:colId xmlns:a16="http://schemas.microsoft.com/office/drawing/2014/main" val="890581350"/>
                    </a:ext>
                  </a:extLst>
                </a:gridCol>
              </a:tblGrid>
              <a:tr h="370840">
                <a:tc>
                  <a:txBody>
                    <a:bodyPr/>
                    <a:lstStyle/>
                    <a:p>
                      <a:r>
                        <a:rPr lang="en-US" sz="2400" dirty="0"/>
                        <a:t>Examples</a:t>
                      </a:r>
                      <a:r>
                        <a:rPr lang="en-US" sz="2400" baseline="0" dirty="0"/>
                        <a:t> of Culinary Products</a:t>
                      </a:r>
                      <a:endParaRPr lang="en-US" sz="2400" dirty="0"/>
                    </a:p>
                  </a:txBody>
                  <a:tcPr/>
                </a:tc>
                <a:extLst>
                  <a:ext uri="{0D108BD9-81ED-4DB2-BD59-A6C34878D82A}">
                    <a16:rowId xmlns:a16="http://schemas.microsoft.com/office/drawing/2014/main" val="1018842736"/>
                  </a:ext>
                </a:extLst>
              </a:tr>
              <a:tr h="370840">
                <a:tc>
                  <a:txBody>
                    <a:bodyPr/>
                    <a:lstStyle/>
                    <a:p>
                      <a:r>
                        <a:rPr lang="en-US" sz="2400" dirty="0"/>
                        <a:t>Make</a:t>
                      </a:r>
                      <a:r>
                        <a:rPr lang="en-US" sz="2400" baseline="0" dirty="0"/>
                        <a:t> your own Pizza</a:t>
                      </a:r>
                      <a:endParaRPr lang="en-US" sz="2400" dirty="0"/>
                    </a:p>
                  </a:txBody>
                  <a:tcPr/>
                </a:tc>
                <a:extLst>
                  <a:ext uri="{0D108BD9-81ED-4DB2-BD59-A6C34878D82A}">
                    <a16:rowId xmlns:a16="http://schemas.microsoft.com/office/drawing/2014/main" val="2886933468"/>
                  </a:ext>
                </a:extLst>
              </a:tr>
              <a:tr h="370840">
                <a:tc>
                  <a:txBody>
                    <a:bodyPr/>
                    <a:lstStyle/>
                    <a:p>
                      <a:r>
                        <a:rPr lang="en-US" sz="2400" dirty="0"/>
                        <a:t>Make you own Trail-mix</a:t>
                      </a:r>
                    </a:p>
                  </a:txBody>
                  <a:tcPr/>
                </a:tc>
                <a:extLst>
                  <a:ext uri="{0D108BD9-81ED-4DB2-BD59-A6C34878D82A}">
                    <a16:rowId xmlns:a16="http://schemas.microsoft.com/office/drawing/2014/main" val="571048104"/>
                  </a:ext>
                </a:extLst>
              </a:tr>
              <a:tr h="370840">
                <a:tc>
                  <a:txBody>
                    <a:bodyPr/>
                    <a:lstStyle/>
                    <a:p>
                      <a:r>
                        <a:rPr lang="en-US" sz="2400" dirty="0"/>
                        <a:t>Do-it-yourself Tacos</a:t>
                      </a:r>
                    </a:p>
                  </a:txBody>
                  <a:tcPr/>
                </a:tc>
                <a:extLst>
                  <a:ext uri="{0D108BD9-81ED-4DB2-BD59-A6C34878D82A}">
                    <a16:rowId xmlns:a16="http://schemas.microsoft.com/office/drawing/2014/main" val="345825129"/>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695223" y="4361222"/>
            <a:ext cx="2853459" cy="214009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7359"/>
            <a:ext cx="3398981" cy="25492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05176" y="4361221"/>
            <a:ext cx="2853461" cy="2140095"/>
          </a:xfrm>
          <a:prstGeom prst="rect">
            <a:avLst/>
          </a:prstGeom>
        </p:spPr>
      </p:pic>
    </p:spTree>
    <p:extLst>
      <p:ext uri="{BB962C8B-B14F-4D97-AF65-F5344CB8AC3E}">
        <p14:creationId xmlns:p14="http://schemas.microsoft.com/office/powerpoint/2010/main" val="11440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Issue Addressed:</a:t>
            </a:r>
          </a:p>
        </p:txBody>
      </p:sp>
      <p:sp>
        <p:nvSpPr>
          <p:cNvPr id="3" name="Content Placeholder 2"/>
          <p:cNvSpPr>
            <a:spLocks noGrp="1"/>
          </p:cNvSpPr>
          <p:nvPr>
            <p:ph idx="1"/>
          </p:nvPr>
        </p:nvSpPr>
        <p:spPr>
          <a:xfrm>
            <a:off x="743092" y="1726925"/>
            <a:ext cx="10806357" cy="3294576"/>
          </a:xfrm>
        </p:spPr>
        <p:txBody>
          <a:bodyPr>
            <a:normAutofit/>
          </a:bodyPr>
          <a:lstStyle/>
          <a:p>
            <a:r>
              <a:rPr lang="en-US" sz="2800" dirty="0"/>
              <a:t>Covid-19 pandemic occurred &amp; all schools in Orange County shut down in-person lessons</a:t>
            </a:r>
          </a:p>
          <a:p>
            <a:pPr lvl="1"/>
            <a:r>
              <a:rPr lang="en-US" sz="2800" dirty="0"/>
              <a:t>Disruption in daily schedule</a:t>
            </a:r>
          </a:p>
          <a:p>
            <a:r>
              <a:rPr lang="en-US" sz="2800" dirty="0"/>
              <a:t>Nutrition Education sessions &amp; culinary program would have to end with 4 sessions remaining </a:t>
            </a:r>
          </a:p>
        </p:txBody>
      </p:sp>
      <p:pic>
        <p:nvPicPr>
          <p:cNvPr id="4" name="Picture 3"/>
          <p:cNvPicPr>
            <a:picLocks noChangeAspect="1"/>
          </p:cNvPicPr>
          <p:nvPr/>
        </p:nvPicPr>
        <p:blipFill>
          <a:blip r:embed="rId2"/>
          <a:stretch>
            <a:fillRect/>
          </a:stretch>
        </p:blipFill>
        <p:spPr>
          <a:xfrm>
            <a:off x="7605732" y="4139889"/>
            <a:ext cx="2537453" cy="1925348"/>
          </a:xfrm>
          <a:prstGeom prst="rect">
            <a:avLst/>
          </a:prstGeom>
        </p:spPr>
      </p:pic>
    </p:spTree>
    <p:extLst>
      <p:ext uri="{BB962C8B-B14F-4D97-AF65-F5344CB8AC3E}">
        <p14:creationId xmlns:p14="http://schemas.microsoft.com/office/powerpoint/2010/main" val="300778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Transition Period</a:t>
            </a:r>
          </a:p>
        </p:txBody>
      </p:sp>
      <p:sp>
        <p:nvSpPr>
          <p:cNvPr id="3" name="Content Placeholder 2"/>
          <p:cNvSpPr>
            <a:spLocks noGrp="1"/>
          </p:cNvSpPr>
          <p:nvPr>
            <p:ph idx="1"/>
          </p:nvPr>
        </p:nvSpPr>
        <p:spPr>
          <a:xfrm>
            <a:off x="693664" y="1822564"/>
            <a:ext cx="9603275" cy="3294576"/>
          </a:xfrm>
        </p:spPr>
        <p:txBody>
          <a:bodyPr>
            <a:normAutofit/>
          </a:bodyPr>
          <a:lstStyle/>
          <a:p>
            <a:r>
              <a:rPr lang="en-US" sz="2800" dirty="0"/>
              <a:t>2-week transition</a:t>
            </a:r>
          </a:p>
          <a:p>
            <a:pPr lvl="1"/>
            <a:r>
              <a:rPr lang="en-US" sz="2800" dirty="0"/>
              <a:t>Preparation</a:t>
            </a:r>
          </a:p>
          <a:p>
            <a:pPr lvl="1"/>
            <a:r>
              <a:rPr lang="en-US" sz="2800" dirty="0"/>
              <a:t>Zoom training</a:t>
            </a:r>
          </a:p>
        </p:txBody>
      </p:sp>
      <p:pic>
        <p:nvPicPr>
          <p:cNvPr id="4" name="Picture 3"/>
          <p:cNvPicPr>
            <a:picLocks noChangeAspect="1"/>
          </p:cNvPicPr>
          <p:nvPr/>
        </p:nvPicPr>
        <p:blipFill>
          <a:blip r:embed="rId2"/>
          <a:stretch>
            <a:fillRect/>
          </a:stretch>
        </p:blipFill>
        <p:spPr>
          <a:xfrm>
            <a:off x="3039763" y="1639404"/>
            <a:ext cx="7496432" cy="4389576"/>
          </a:xfrm>
          <a:prstGeom prst="rect">
            <a:avLst/>
          </a:prstGeom>
        </p:spPr>
      </p:pic>
    </p:spTree>
    <p:extLst>
      <p:ext uri="{BB962C8B-B14F-4D97-AF65-F5344CB8AC3E}">
        <p14:creationId xmlns:p14="http://schemas.microsoft.com/office/powerpoint/2010/main" val="306160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 Program Topics</a:t>
            </a:r>
          </a:p>
        </p:txBody>
      </p:sp>
      <p:pic>
        <p:nvPicPr>
          <p:cNvPr id="7" name="Content Placeholder 6"/>
          <p:cNvPicPr>
            <a:picLocks noGrp="1" noChangeAspect="1"/>
          </p:cNvPicPr>
          <p:nvPr>
            <p:ph idx="1"/>
          </p:nvPr>
        </p:nvPicPr>
        <p:blipFill>
          <a:blip r:embed="rId2"/>
          <a:stretch>
            <a:fillRect/>
          </a:stretch>
        </p:blipFill>
        <p:spPr>
          <a:xfrm>
            <a:off x="9393382" y="2978727"/>
            <a:ext cx="2335832" cy="145989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44659877"/>
              </p:ext>
            </p:extLst>
          </p:nvPr>
        </p:nvGraphicFramePr>
        <p:xfrm>
          <a:off x="1130270" y="2171769"/>
          <a:ext cx="8128000" cy="3662680"/>
        </p:xfrm>
        <a:graphic>
          <a:graphicData uri="http://schemas.openxmlformats.org/drawingml/2006/table">
            <a:tbl>
              <a:tblPr firstRow="1" bandRow="1">
                <a:tableStyleId>{5C22544A-7EE6-4342-B048-85BDC9FD1C3A}</a:tableStyleId>
              </a:tblPr>
              <a:tblGrid>
                <a:gridCol w="3704966">
                  <a:extLst>
                    <a:ext uri="{9D8B030D-6E8A-4147-A177-3AD203B41FA5}">
                      <a16:colId xmlns:a16="http://schemas.microsoft.com/office/drawing/2014/main" val="1111036610"/>
                    </a:ext>
                  </a:extLst>
                </a:gridCol>
                <a:gridCol w="4423034">
                  <a:extLst>
                    <a:ext uri="{9D8B030D-6E8A-4147-A177-3AD203B41FA5}">
                      <a16:colId xmlns:a16="http://schemas.microsoft.com/office/drawing/2014/main" val="499655032"/>
                    </a:ext>
                  </a:extLst>
                </a:gridCol>
              </a:tblGrid>
              <a:tr h="370840">
                <a:tc>
                  <a:txBody>
                    <a:bodyPr/>
                    <a:lstStyle/>
                    <a:p>
                      <a:r>
                        <a:rPr lang="en-US" dirty="0"/>
                        <a:t>Topics</a:t>
                      </a:r>
                    </a:p>
                  </a:txBody>
                  <a:tcPr/>
                </a:tc>
                <a:tc>
                  <a:txBody>
                    <a:bodyPr/>
                    <a:lstStyle/>
                    <a:p>
                      <a:r>
                        <a:rPr lang="en-US" dirty="0"/>
                        <a:t>Description</a:t>
                      </a:r>
                    </a:p>
                  </a:txBody>
                  <a:tcPr/>
                </a:tc>
                <a:extLst>
                  <a:ext uri="{0D108BD9-81ED-4DB2-BD59-A6C34878D82A}">
                    <a16:rowId xmlns:a16="http://schemas.microsoft.com/office/drawing/2014/main" val="3476532581"/>
                  </a:ext>
                </a:extLst>
              </a:tr>
              <a:tr h="370840">
                <a:tc>
                  <a:txBody>
                    <a:bodyPr/>
                    <a:lstStyle/>
                    <a:p>
                      <a:r>
                        <a:rPr lang="en-US" sz="2400" dirty="0"/>
                        <a:t>Online grocery shopping</a:t>
                      </a:r>
                    </a:p>
                  </a:txBody>
                  <a:tcPr/>
                </a:tc>
                <a:tc>
                  <a:txBody>
                    <a:bodyPr/>
                    <a:lstStyle/>
                    <a:p>
                      <a:r>
                        <a:rPr lang="en-US" sz="2400" dirty="0"/>
                        <a:t>How to use</a:t>
                      </a:r>
                      <a:r>
                        <a:rPr lang="en-US" sz="2400" baseline="0" dirty="0"/>
                        <a:t> </a:t>
                      </a:r>
                      <a:r>
                        <a:rPr lang="en-US" sz="2400" baseline="0" dirty="0" err="1"/>
                        <a:t>Instacart</a:t>
                      </a:r>
                      <a:r>
                        <a:rPr lang="en-US" sz="2400" baseline="0" dirty="0"/>
                        <a:t>; online shopping at grocery store</a:t>
                      </a:r>
                      <a:endParaRPr lang="en-US" sz="2400" dirty="0"/>
                    </a:p>
                  </a:txBody>
                  <a:tcPr/>
                </a:tc>
                <a:extLst>
                  <a:ext uri="{0D108BD9-81ED-4DB2-BD59-A6C34878D82A}">
                    <a16:rowId xmlns:a16="http://schemas.microsoft.com/office/drawing/2014/main" val="1624804727"/>
                  </a:ext>
                </a:extLst>
              </a:tr>
              <a:tr h="370840">
                <a:tc>
                  <a:txBody>
                    <a:bodyPr/>
                    <a:lstStyle/>
                    <a:p>
                      <a:r>
                        <a:rPr lang="en-US" sz="2400" dirty="0"/>
                        <a:t>Purchasing</a:t>
                      </a:r>
                      <a:r>
                        <a:rPr lang="en-US" sz="2400" baseline="0" dirty="0"/>
                        <a:t> </a:t>
                      </a:r>
                      <a:r>
                        <a:rPr lang="en-US" sz="2400" dirty="0"/>
                        <a:t>healthy, non-perishable</a:t>
                      </a:r>
                      <a:r>
                        <a:rPr lang="en-US" sz="2400" baseline="0" dirty="0"/>
                        <a:t> food</a:t>
                      </a:r>
                      <a:endParaRPr lang="en-US" sz="2400" dirty="0"/>
                    </a:p>
                  </a:txBody>
                  <a:tcPr/>
                </a:tc>
                <a:tc>
                  <a:txBody>
                    <a:bodyPr/>
                    <a:lstStyle/>
                    <a:p>
                      <a:r>
                        <a:rPr lang="en-US" sz="2400" dirty="0"/>
                        <a:t>Learning about items could be purchased in bulk</a:t>
                      </a:r>
                    </a:p>
                  </a:txBody>
                  <a:tcPr/>
                </a:tc>
                <a:extLst>
                  <a:ext uri="{0D108BD9-81ED-4DB2-BD59-A6C34878D82A}">
                    <a16:rowId xmlns:a16="http://schemas.microsoft.com/office/drawing/2014/main" val="2324934037"/>
                  </a:ext>
                </a:extLst>
              </a:tr>
              <a:tr h="370840">
                <a:tc>
                  <a:txBody>
                    <a:bodyPr/>
                    <a:lstStyle/>
                    <a:p>
                      <a:r>
                        <a:rPr lang="en-US" sz="2400" dirty="0"/>
                        <a:t>Online apps</a:t>
                      </a:r>
                      <a:r>
                        <a:rPr lang="en-US" sz="2400" baseline="0" dirty="0"/>
                        <a:t> </a:t>
                      </a:r>
                      <a:r>
                        <a:rPr lang="en-US" sz="2400" dirty="0"/>
                        <a:t>for healthy eating</a:t>
                      </a:r>
                    </a:p>
                  </a:txBody>
                  <a:tcPr/>
                </a:tc>
                <a:tc>
                  <a:txBody>
                    <a:bodyPr/>
                    <a:lstStyle/>
                    <a:p>
                      <a:r>
                        <a:rPr lang="en-US" sz="2400" dirty="0"/>
                        <a:t>USDA</a:t>
                      </a:r>
                      <a:r>
                        <a:rPr lang="en-US" sz="2400" baseline="0" dirty="0"/>
                        <a:t> </a:t>
                      </a:r>
                      <a:r>
                        <a:rPr lang="en-US" sz="2400" dirty="0" err="1"/>
                        <a:t>MyPlate</a:t>
                      </a:r>
                      <a:r>
                        <a:rPr lang="en-US" sz="2400" dirty="0"/>
                        <a:t> mobile app for healthy eating</a:t>
                      </a:r>
                    </a:p>
                  </a:txBody>
                  <a:tcPr/>
                </a:tc>
                <a:extLst>
                  <a:ext uri="{0D108BD9-81ED-4DB2-BD59-A6C34878D82A}">
                    <a16:rowId xmlns:a16="http://schemas.microsoft.com/office/drawing/2014/main" val="3380823754"/>
                  </a:ext>
                </a:extLst>
              </a:tr>
              <a:tr h="370840">
                <a:tc>
                  <a:txBody>
                    <a:bodyPr/>
                    <a:lstStyle/>
                    <a:p>
                      <a:r>
                        <a:rPr lang="en-US" sz="2400" dirty="0"/>
                        <a:t>Healthy</a:t>
                      </a:r>
                      <a:r>
                        <a:rPr lang="en-US" sz="2400" baseline="0" dirty="0"/>
                        <a:t> choices for Take-out/delivery</a:t>
                      </a:r>
                      <a:endParaRPr lang="en-US" sz="2400" dirty="0"/>
                    </a:p>
                  </a:txBody>
                  <a:tcPr/>
                </a:tc>
                <a:tc>
                  <a:txBody>
                    <a:bodyPr/>
                    <a:lstStyle/>
                    <a:p>
                      <a:r>
                        <a:rPr lang="en-US" sz="2400" dirty="0"/>
                        <a:t>Examine popular</a:t>
                      </a:r>
                      <a:r>
                        <a:rPr lang="en-US" sz="2400" baseline="0" dirty="0"/>
                        <a:t> restaurants to select healthy choices</a:t>
                      </a:r>
                      <a:endParaRPr lang="en-US" sz="2400" dirty="0"/>
                    </a:p>
                  </a:txBody>
                  <a:tcPr/>
                </a:tc>
                <a:extLst>
                  <a:ext uri="{0D108BD9-81ED-4DB2-BD59-A6C34878D82A}">
                    <a16:rowId xmlns:a16="http://schemas.microsoft.com/office/drawing/2014/main" val="3261650123"/>
                  </a:ext>
                </a:extLst>
              </a:tr>
            </a:tbl>
          </a:graphicData>
        </a:graphic>
      </p:graphicFrame>
      <p:pic>
        <p:nvPicPr>
          <p:cNvPr id="6" name="Picture 5"/>
          <p:cNvPicPr>
            <a:picLocks noChangeAspect="1"/>
          </p:cNvPicPr>
          <p:nvPr/>
        </p:nvPicPr>
        <p:blipFill>
          <a:blip r:embed="rId3"/>
          <a:stretch>
            <a:fillRect/>
          </a:stretch>
        </p:blipFill>
        <p:spPr>
          <a:xfrm>
            <a:off x="6855114" y="0"/>
            <a:ext cx="3878431" cy="2025403"/>
          </a:xfrm>
          <a:prstGeom prst="rect">
            <a:avLst/>
          </a:prstGeom>
        </p:spPr>
      </p:pic>
    </p:spTree>
    <p:extLst>
      <p:ext uri="{BB962C8B-B14F-4D97-AF65-F5344CB8AC3E}">
        <p14:creationId xmlns:p14="http://schemas.microsoft.com/office/powerpoint/2010/main" val="151005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Evaluation &amp; Assessment</a:t>
            </a:r>
          </a:p>
        </p:txBody>
      </p:sp>
      <p:sp>
        <p:nvSpPr>
          <p:cNvPr id="3" name="Content Placeholder 2"/>
          <p:cNvSpPr>
            <a:spLocks noGrp="1"/>
          </p:cNvSpPr>
          <p:nvPr>
            <p:ph idx="1"/>
          </p:nvPr>
        </p:nvSpPr>
        <p:spPr>
          <a:xfrm>
            <a:off x="490147" y="1702212"/>
            <a:ext cx="8843323" cy="3294576"/>
          </a:xfrm>
        </p:spPr>
        <p:txBody>
          <a:bodyPr>
            <a:normAutofit/>
          </a:bodyPr>
          <a:lstStyle/>
          <a:p>
            <a:r>
              <a:rPr lang="en-US" sz="2800" dirty="0"/>
              <a:t>Participant attendance &amp; engagement</a:t>
            </a:r>
          </a:p>
          <a:p>
            <a:r>
              <a:rPr lang="en-US" sz="2800" dirty="0"/>
              <a:t>Classroom teacher interview</a:t>
            </a:r>
          </a:p>
          <a:p>
            <a:r>
              <a:rPr lang="en-US" sz="2800" dirty="0"/>
              <a:t>Participants: close-ended &amp; open-ended surveys</a:t>
            </a:r>
          </a:p>
          <a:p>
            <a:r>
              <a:rPr lang="en-US" sz="2800" dirty="0"/>
              <a:t>Student research assistants: close-ended &amp; open-ended surveys</a:t>
            </a:r>
          </a:p>
        </p:txBody>
      </p:sp>
      <p:pic>
        <p:nvPicPr>
          <p:cNvPr id="4" name="Picture 3"/>
          <p:cNvPicPr>
            <a:picLocks noChangeAspect="1"/>
          </p:cNvPicPr>
          <p:nvPr/>
        </p:nvPicPr>
        <p:blipFill>
          <a:blip r:embed="rId2"/>
          <a:stretch>
            <a:fillRect/>
          </a:stretch>
        </p:blipFill>
        <p:spPr>
          <a:xfrm>
            <a:off x="9303080" y="912083"/>
            <a:ext cx="2710711" cy="4821452"/>
          </a:xfrm>
          <a:prstGeom prst="rect">
            <a:avLst/>
          </a:prstGeom>
        </p:spPr>
      </p:pic>
      <p:pic>
        <p:nvPicPr>
          <p:cNvPr id="5" name="Picture 4"/>
          <p:cNvPicPr>
            <a:picLocks noChangeAspect="1"/>
          </p:cNvPicPr>
          <p:nvPr/>
        </p:nvPicPr>
        <p:blipFill>
          <a:blip r:embed="rId3"/>
          <a:stretch>
            <a:fillRect/>
          </a:stretch>
        </p:blipFill>
        <p:spPr>
          <a:xfrm>
            <a:off x="0" y="4737060"/>
            <a:ext cx="3048000" cy="2105025"/>
          </a:xfrm>
          <a:prstGeom prst="rect">
            <a:avLst/>
          </a:prstGeom>
        </p:spPr>
      </p:pic>
    </p:spTree>
    <p:extLst>
      <p:ext uri="{BB962C8B-B14F-4D97-AF65-F5344CB8AC3E}">
        <p14:creationId xmlns:p14="http://schemas.microsoft.com/office/powerpoint/2010/main" val="26354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Participant Attendance &amp; Engagement</a:t>
            </a:r>
          </a:p>
        </p:txBody>
      </p:sp>
      <p:sp>
        <p:nvSpPr>
          <p:cNvPr id="3" name="Content Placeholder 2"/>
          <p:cNvSpPr>
            <a:spLocks noGrp="1"/>
          </p:cNvSpPr>
          <p:nvPr>
            <p:ph idx="1"/>
          </p:nvPr>
        </p:nvSpPr>
        <p:spPr>
          <a:xfrm>
            <a:off x="149967" y="1898038"/>
            <a:ext cx="10896974" cy="3294576"/>
          </a:xfrm>
        </p:spPr>
        <p:txBody>
          <a:bodyPr>
            <a:noAutofit/>
          </a:bodyPr>
          <a:lstStyle/>
          <a:p>
            <a:r>
              <a:rPr lang="en-US" sz="2800" dirty="0"/>
              <a:t>11 high school students diagnosed with ASD by their    primary physician</a:t>
            </a:r>
          </a:p>
          <a:p>
            <a:r>
              <a:rPr lang="en-US" sz="2800" dirty="0"/>
              <a:t>91% attendance rate</a:t>
            </a:r>
          </a:p>
          <a:p>
            <a:r>
              <a:rPr lang="en-US" sz="2800" dirty="0"/>
              <a:t>All 11(100%) participants reported they enjoyed the program</a:t>
            </a:r>
          </a:p>
          <a:p>
            <a:r>
              <a:rPr lang="en-US" sz="2800" dirty="0"/>
              <a:t>All 11 participants reported they would be interested in doing similar health promotion programs using remote-delivery</a:t>
            </a:r>
          </a:p>
        </p:txBody>
      </p:sp>
      <p:pic>
        <p:nvPicPr>
          <p:cNvPr id="5" name="Picture 4"/>
          <p:cNvPicPr>
            <a:picLocks noChangeAspect="1"/>
          </p:cNvPicPr>
          <p:nvPr/>
        </p:nvPicPr>
        <p:blipFill>
          <a:blip r:embed="rId2"/>
          <a:stretch>
            <a:fillRect/>
          </a:stretch>
        </p:blipFill>
        <p:spPr>
          <a:xfrm>
            <a:off x="9761838" y="2113835"/>
            <a:ext cx="2430162" cy="1666875"/>
          </a:xfrm>
          <a:prstGeom prst="rect">
            <a:avLst/>
          </a:prstGeom>
        </p:spPr>
      </p:pic>
      <p:pic>
        <p:nvPicPr>
          <p:cNvPr id="6" name="Picture 5"/>
          <p:cNvPicPr>
            <a:picLocks noChangeAspect="1"/>
          </p:cNvPicPr>
          <p:nvPr/>
        </p:nvPicPr>
        <p:blipFill>
          <a:blip r:embed="rId3"/>
          <a:stretch>
            <a:fillRect/>
          </a:stretch>
        </p:blipFill>
        <p:spPr>
          <a:xfrm>
            <a:off x="10363200" y="478946"/>
            <a:ext cx="1828800" cy="1676400"/>
          </a:xfrm>
          <a:prstGeom prst="rect">
            <a:avLst/>
          </a:prstGeom>
        </p:spPr>
      </p:pic>
    </p:spTree>
    <p:extLst>
      <p:ext uri="{BB962C8B-B14F-4D97-AF65-F5344CB8AC3E}">
        <p14:creationId xmlns:p14="http://schemas.microsoft.com/office/powerpoint/2010/main" val="225958734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TM10001114[[fn=Gallery]]</Template>
  <TotalTime>5148</TotalTime>
  <Words>1131</Words>
  <Application>Microsoft Macintosh PowerPoint</Application>
  <PresentationFormat>Widescreen</PresentationFormat>
  <Paragraphs>136</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Century Gothic</vt:lpstr>
      <vt:lpstr>Gallery</vt:lpstr>
      <vt:lpstr>The Transition of an In-Person Culinary Program to Remote Delivery During the COVID-19 Pandemic for Adolescents with Autism Spectrum Disorder</vt:lpstr>
      <vt:lpstr>Background</vt:lpstr>
      <vt:lpstr>Background </vt:lpstr>
      <vt:lpstr>In-person Nutrition Education/Culinary Sessions</vt:lpstr>
      <vt:lpstr>Issue Addressed:</vt:lpstr>
      <vt:lpstr>Methods: Transition Period</vt:lpstr>
      <vt:lpstr>Methods – Program Topics</vt:lpstr>
      <vt:lpstr>Methods: Evaluation &amp; Assessment</vt:lpstr>
      <vt:lpstr>Outcomes: Participant Attendance &amp; Engagement</vt:lpstr>
      <vt:lpstr>Outcomes: Participant Open-ended Responses to Remote-Delivery</vt:lpstr>
      <vt:lpstr>Outcomes: Teacher Interview</vt:lpstr>
      <vt:lpstr>Outcomes: Teacher Interview</vt:lpstr>
      <vt:lpstr>Outcomes: Student Closed-ended Responses</vt:lpstr>
      <vt:lpstr>Outcomes: Student Open-ended Responses</vt:lpstr>
      <vt:lpstr>Outcomes: Student Open-ended Responses</vt:lpstr>
      <vt:lpstr>Outcomes: Student Open-ended questions</vt:lpstr>
      <vt:lpstr>Discussion: Summary of Findings</vt:lpstr>
      <vt:lpstr>Conclusion </vt:lpstr>
      <vt:lpstr>Thank you!   Questions?</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je171544</dc:creator>
  <cp:lastModifiedBy>Kristen Truong</cp:lastModifiedBy>
  <cp:revision>119</cp:revision>
  <dcterms:created xsi:type="dcterms:W3CDTF">2020-11-07T21:00:15Z</dcterms:created>
  <dcterms:modified xsi:type="dcterms:W3CDTF">2020-11-12T21:23:47Z</dcterms:modified>
</cp:coreProperties>
</file>